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59" r:id="rId3"/>
  </p:sldIdLst>
  <p:sldSz cx="10728325" cy="7596188"/>
  <p:notesSz cx="9872663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  <a:srgbClr val="00B050"/>
    <a:srgbClr val="00FA71"/>
    <a:srgbClr val="00DE64"/>
    <a:srgbClr val="00D25F"/>
    <a:srgbClr val="07C141"/>
    <a:srgbClr val="4BD0FF"/>
    <a:srgbClr val="F4BA46"/>
    <a:srgbClr val="00EA6A"/>
    <a:srgbClr val="F763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2" autoAdjust="0"/>
    <p:restoredTop sz="94660"/>
  </p:normalViewPr>
  <p:slideViewPr>
    <p:cSldViewPr snapToGrid="0">
      <p:cViewPr>
        <p:scale>
          <a:sx n="59" d="100"/>
          <a:sy n="59" d="100"/>
        </p:scale>
        <p:origin x="736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625" y="1243173"/>
            <a:ext cx="9119076" cy="2644599"/>
          </a:xfrm>
        </p:spPr>
        <p:txBody>
          <a:bodyPr anchor="b"/>
          <a:lstStyle>
            <a:lvl1pPr algn="ctr">
              <a:defRPr sz="6646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1041" y="3989757"/>
            <a:ext cx="8046244" cy="1833987"/>
          </a:xfrm>
        </p:spPr>
        <p:txBody>
          <a:bodyPr/>
          <a:lstStyle>
            <a:lvl1pPr marL="0" indent="0" algn="ctr">
              <a:buNone/>
              <a:defRPr sz="2658"/>
            </a:lvl1pPr>
            <a:lvl2pPr marL="506395" indent="0" algn="ctr">
              <a:buNone/>
              <a:defRPr sz="2215"/>
            </a:lvl2pPr>
            <a:lvl3pPr marL="1012789" indent="0" algn="ctr">
              <a:buNone/>
              <a:defRPr sz="1994"/>
            </a:lvl3pPr>
            <a:lvl4pPr marL="1519184" indent="0" algn="ctr">
              <a:buNone/>
              <a:defRPr sz="1772"/>
            </a:lvl4pPr>
            <a:lvl5pPr marL="2025579" indent="0" algn="ctr">
              <a:buNone/>
              <a:defRPr sz="1772"/>
            </a:lvl5pPr>
            <a:lvl6pPr marL="2531974" indent="0" algn="ctr">
              <a:buNone/>
              <a:defRPr sz="1772"/>
            </a:lvl6pPr>
            <a:lvl7pPr marL="3038368" indent="0" algn="ctr">
              <a:buNone/>
              <a:defRPr sz="1772"/>
            </a:lvl7pPr>
            <a:lvl8pPr marL="3544763" indent="0" algn="ctr">
              <a:buNone/>
              <a:defRPr sz="1772"/>
            </a:lvl8pPr>
            <a:lvl9pPr marL="4051158" indent="0" algn="ctr">
              <a:buNone/>
              <a:defRPr sz="1772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06D-6BF3-4225-9F82-127B696594DD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54D-EDCE-4127-B214-B0B9F947E4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317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06D-6BF3-4225-9F82-127B696594DD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54D-EDCE-4127-B214-B0B9F947E4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9818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77458" y="404427"/>
            <a:ext cx="2313295" cy="643741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7573" y="404427"/>
            <a:ext cx="6805781" cy="643741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06D-6BF3-4225-9F82-127B696594DD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54D-EDCE-4127-B214-B0B9F947E4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63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06D-6BF3-4225-9F82-127B696594DD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54D-EDCE-4127-B214-B0B9F947E4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973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985" y="1893774"/>
            <a:ext cx="9253180" cy="3159803"/>
          </a:xfrm>
        </p:spPr>
        <p:txBody>
          <a:bodyPr anchor="b"/>
          <a:lstStyle>
            <a:lvl1pPr>
              <a:defRPr sz="6646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985" y="5083469"/>
            <a:ext cx="9253180" cy="1661666"/>
          </a:xfrm>
        </p:spPr>
        <p:txBody>
          <a:bodyPr/>
          <a:lstStyle>
            <a:lvl1pPr marL="0" indent="0">
              <a:buNone/>
              <a:defRPr sz="2658">
                <a:solidFill>
                  <a:schemeClr val="tx1"/>
                </a:solidFill>
              </a:defRPr>
            </a:lvl1pPr>
            <a:lvl2pPr marL="506395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2pPr>
            <a:lvl3pPr marL="1012789" indent="0">
              <a:buNone/>
              <a:defRPr sz="1994">
                <a:solidFill>
                  <a:schemeClr val="tx1">
                    <a:tint val="75000"/>
                  </a:schemeClr>
                </a:solidFill>
              </a:defRPr>
            </a:lvl3pPr>
            <a:lvl4pPr marL="1519184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4pPr>
            <a:lvl5pPr marL="2025579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5pPr>
            <a:lvl6pPr marL="2531974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6pPr>
            <a:lvl7pPr marL="3038368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7pPr>
            <a:lvl8pPr marL="3544763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8pPr>
            <a:lvl9pPr marL="4051158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06D-6BF3-4225-9F82-127B696594DD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54D-EDCE-4127-B214-B0B9F947E4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037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7572" y="2022133"/>
            <a:ext cx="4559538" cy="48197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1215" y="2022133"/>
            <a:ext cx="4559538" cy="48197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06D-6BF3-4225-9F82-127B696594DD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54D-EDCE-4127-B214-B0B9F947E4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288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970" y="404428"/>
            <a:ext cx="9253180" cy="146824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971" y="1862122"/>
            <a:ext cx="4538584" cy="912597"/>
          </a:xfrm>
        </p:spPr>
        <p:txBody>
          <a:bodyPr anchor="b"/>
          <a:lstStyle>
            <a:lvl1pPr marL="0" indent="0">
              <a:buNone/>
              <a:defRPr sz="2658" b="1"/>
            </a:lvl1pPr>
            <a:lvl2pPr marL="506395" indent="0">
              <a:buNone/>
              <a:defRPr sz="2215" b="1"/>
            </a:lvl2pPr>
            <a:lvl3pPr marL="1012789" indent="0">
              <a:buNone/>
              <a:defRPr sz="1994" b="1"/>
            </a:lvl3pPr>
            <a:lvl4pPr marL="1519184" indent="0">
              <a:buNone/>
              <a:defRPr sz="1772" b="1"/>
            </a:lvl4pPr>
            <a:lvl5pPr marL="2025579" indent="0">
              <a:buNone/>
              <a:defRPr sz="1772" b="1"/>
            </a:lvl5pPr>
            <a:lvl6pPr marL="2531974" indent="0">
              <a:buNone/>
              <a:defRPr sz="1772" b="1"/>
            </a:lvl6pPr>
            <a:lvl7pPr marL="3038368" indent="0">
              <a:buNone/>
              <a:defRPr sz="1772" b="1"/>
            </a:lvl7pPr>
            <a:lvl8pPr marL="3544763" indent="0">
              <a:buNone/>
              <a:defRPr sz="1772" b="1"/>
            </a:lvl8pPr>
            <a:lvl9pPr marL="4051158" indent="0">
              <a:buNone/>
              <a:defRPr sz="1772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8971" y="2774719"/>
            <a:ext cx="4538584" cy="408119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1215" y="1862122"/>
            <a:ext cx="4560935" cy="912597"/>
          </a:xfrm>
        </p:spPr>
        <p:txBody>
          <a:bodyPr anchor="b"/>
          <a:lstStyle>
            <a:lvl1pPr marL="0" indent="0">
              <a:buNone/>
              <a:defRPr sz="2658" b="1"/>
            </a:lvl1pPr>
            <a:lvl2pPr marL="506395" indent="0">
              <a:buNone/>
              <a:defRPr sz="2215" b="1"/>
            </a:lvl2pPr>
            <a:lvl3pPr marL="1012789" indent="0">
              <a:buNone/>
              <a:defRPr sz="1994" b="1"/>
            </a:lvl3pPr>
            <a:lvl4pPr marL="1519184" indent="0">
              <a:buNone/>
              <a:defRPr sz="1772" b="1"/>
            </a:lvl4pPr>
            <a:lvl5pPr marL="2025579" indent="0">
              <a:buNone/>
              <a:defRPr sz="1772" b="1"/>
            </a:lvl5pPr>
            <a:lvl6pPr marL="2531974" indent="0">
              <a:buNone/>
              <a:defRPr sz="1772" b="1"/>
            </a:lvl6pPr>
            <a:lvl7pPr marL="3038368" indent="0">
              <a:buNone/>
              <a:defRPr sz="1772" b="1"/>
            </a:lvl7pPr>
            <a:lvl8pPr marL="3544763" indent="0">
              <a:buNone/>
              <a:defRPr sz="1772" b="1"/>
            </a:lvl8pPr>
            <a:lvl9pPr marL="4051158" indent="0">
              <a:buNone/>
              <a:defRPr sz="1772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215" y="2774719"/>
            <a:ext cx="4560935" cy="408119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06D-6BF3-4225-9F82-127B696594DD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54D-EDCE-4127-B214-B0B9F947E4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500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06D-6BF3-4225-9F82-127B696594DD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54D-EDCE-4127-B214-B0B9F947E4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037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06D-6BF3-4225-9F82-127B696594DD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54D-EDCE-4127-B214-B0B9F947E4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7662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970" y="506412"/>
            <a:ext cx="3460164" cy="1772444"/>
          </a:xfrm>
        </p:spPr>
        <p:txBody>
          <a:bodyPr anchor="b"/>
          <a:lstStyle>
            <a:lvl1pPr>
              <a:defRPr sz="3544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0935" y="1093712"/>
            <a:ext cx="5431215" cy="5398217"/>
          </a:xfrm>
        </p:spPr>
        <p:txBody>
          <a:bodyPr/>
          <a:lstStyle>
            <a:lvl1pPr>
              <a:defRPr sz="3544"/>
            </a:lvl1pPr>
            <a:lvl2pPr>
              <a:defRPr sz="3101"/>
            </a:lvl2pPr>
            <a:lvl3pPr>
              <a:defRPr sz="2658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8970" y="2278857"/>
            <a:ext cx="3460164" cy="4221863"/>
          </a:xfrm>
        </p:spPr>
        <p:txBody>
          <a:bodyPr/>
          <a:lstStyle>
            <a:lvl1pPr marL="0" indent="0">
              <a:buNone/>
              <a:defRPr sz="1772"/>
            </a:lvl1pPr>
            <a:lvl2pPr marL="506395" indent="0">
              <a:buNone/>
              <a:defRPr sz="1551"/>
            </a:lvl2pPr>
            <a:lvl3pPr marL="1012789" indent="0">
              <a:buNone/>
              <a:defRPr sz="1329"/>
            </a:lvl3pPr>
            <a:lvl4pPr marL="1519184" indent="0">
              <a:buNone/>
              <a:defRPr sz="1108"/>
            </a:lvl4pPr>
            <a:lvl5pPr marL="2025579" indent="0">
              <a:buNone/>
              <a:defRPr sz="1108"/>
            </a:lvl5pPr>
            <a:lvl6pPr marL="2531974" indent="0">
              <a:buNone/>
              <a:defRPr sz="1108"/>
            </a:lvl6pPr>
            <a:lvl7pPr marL="3038368" indent="0">
              <a:buNone/>
              <a:defRPr sz="1108"/>
            </a:lvl7pPr>
            <a:lvl8pPr marL="3544763" indent="0">
              <a:buNone/>
              <a:defRPr sz="1108"/>
            </a:lvl8pPr>
            <a:lvl9pPr marL="4051158" indent="0">
              <a:buNone/>
              <a:defRPr sz="110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06D-6BF3-4225-9F82-127B696594DD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54D-EDCE-4127-B214-B0B9F947E4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334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970" y="506412"/>
            <a:ext cx="3460164" cy="1772444"/>
          </a:xfrm>
        </p:spPr>
        <p:txBody>
          <a:bodyPr anchor="b"/>
          <a:lstStyle>
            <a:lvl1pPr>
              <a:defRPr sz="3544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60935" y="1093712"/>
            <a:ext cx="5431215" cy="5398217"/>
          </a:xfrm>
        </p:spPr>
        <p:txBody>
          <a:bodyPr anchor="t"/>
          <a:lstStyle>
            <a:lvl1pPr marL="0" indent="0">
              <a:buNone/>
              <a:defRPr sz="3544"/>
            </a:lvl1pPr>
            <a:lvl2pPr marL="506395" indent="0">
              <a:buNone/>
              <a:defRPr sz="3101"/>
            </a:lvl2pPr>
            <a:lvl3pPr marL="1012789" indent="0">
              <a:buNone/>
              <a:defRPr sz="2658"/>
            </a:lvl3pPr>
            <a:lvl4pPr marL="1519184" indent="0">
              <a:buNone/>
              <a:defRPr sz="2215"/>
            </a:lvl4pPr>
            <a:lvl5pPr marL="2025579" indent="0">
              <a:buNone/>
              <a:defRPr sz="2215"/>
            </a:lvl5pPr>
            <a:lvl6pPr marL="2531974" indent="0">
              <a:buNone/>
              <a:defRPr sz="2215"/>
            </a:lvl6pPr>
            <a:lvl7pPr marL="3038368" indent="0">
              <a:buNone/>
              <a:defRPr sz="2215"/>
            </a:lvl7pPr>
            <a:lvl8pPr marL="3544763" indent="0">
              <a:buNone/>
              <a:defRPr sz="2215"/>
            </a:lvl8pPr>
            <a:lvl9pPr marL="4051158" indent="0">
              <a:buNone/>
              <a:defRPr sz="2215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8970" y="2278857"/>
            <a:ext cx="3460164" cy="4221863"/>
          </a:xfrm>
        </p:spPr>
        <p:txBody>
          <a:bodyPr/>
          <a:lstStyle>
            <a:lvl1pPr marL="0" indent="0">
              <a:buNone/>
              <a:defRPr sz="1772"/>
            </a:lvl1pPr>
            <a:lvl2pPr marL="506395" indent="0">
              <a:buNone/>
              <a:defRPr sz="1551"/>
            </a:lvl2pPr>
            <a:lvl3pPr marL="1012789" indent="0">
              <a:buNone/>
              <a:defRPr sz="1329"/>
            </a:lvl3pPr>
            <a:lvl4pPr marL="1519184" indent="0">
              <a:buNone/>
              <a:defRPr sz="1108"/>
            </a:lvl4pPr>
            <a:lvl5pPr marL="2025579" indent="0">
              <a:buNone/>
              <a:defRPr sz="1108"/>
            </a:lvl5pPr>
            <a:lvl6pPr marL="2531974" indent="0">
              <a:buNone/>
              <a:defRPr sz="1108"/>
            </a:lvl6pPr>
            <a:lvl7pPr marL="3038368" indent="0">
              <a:buNone/>
              <a:defRPr sz="1108"/>
            </a:lvl7pPr>
            <a:lvl8pPr marL="3544763" indent="0">
              <a:buNone/>
              <a:defRPr sz="1108"/>
            </a:lvl8pPr>
            <a:lvl9pPr marL="4051158" indent="0">
              <a:buNone/>
              <a:defRPr sz="110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06D-6BF3-4225-9F82-127B696594DD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54D-EDCE-4127-B214-B0B9F947E4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38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7573" y="404428"/>
            <a:ext cx="9253180" cy="1468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573" y="2022133"/>
            <a:ext cx="9253180" cy="481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7572" y="7040542"/>
            <a:ext cx="2413873" cy="4044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E006D-6BF3-4225-9F82-127B696594DD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53758" y="7040542"/>
            <a:ext cx="3620810" cy="4044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6880" y="7040542"/>
            <a:ext cx="2413873" cy="4044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5954D-EDCE-4127-B214-B0B9F947E4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97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12789" rtl="0" eaLnBrk="1" latinLnBrk="0" hangingPunct="1">
        <a:lnSpc>
          <a:spcPct val="90000"/>
        </a:lnSpc>
        <a:spcBef>
          <a:spcPct val="0"/>
        </a:spcBef>
        <a:buNone/>
        <a:defRPr sz="48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197" indent="-253197" algn="l" defTabSz="1012789" rtl="0" eaLnBrk="1" latinLnBrk="0" hangingPunct="1">
        <a:lnSpc>
          <a:spcPct val="90000"/>
        </a:lnSpc>
        <a:spcBef>
          <a:spcPts val="1108"/>
        </a:spcBef>
        <a:buFont typeface="Arial" panose="020B0604020202020204" pitchFamily="34" charset="0"/>
        <a:buChar char="•"/>
        <a:defRPr sz="3101" kern="1200">
          <a:solidFill>
            <a:schemeClr val="tx1"/>
          </a:solidFill>
          <a:latin typeface="+mn-lt"/>
          <a:ea typeface="+mn-ea"/>
          <a:cs typeface="+mn-cs"/>
        </a:defRPr>
      </a:lvl1pPr>
      <a:lvl2pPr marL="759592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2658" kern="1200">
          <a:solidFill>
            <a:schemeClr val="tx1"/>
          </a:solidFill>
          <a:latin typeface="+mn-lt"/>
          <a:ea typeface="+mn-ea"/>
          <a:cs typeface="+mn-cs"/>
        </a:defRPr>
      </a:lvl2pPr>
      <a:lvl3pPr marL="1265987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772382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4pPr>
      <a:lvl5pPr marL="2278776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5pPr>
      <a:lvl6pPr marL="2785171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6pPr>
      <a:lvl7pPr marL="3291566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7pPr>
      <a:lvl8pPr marL="3797960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8pPr>
      <a:lvl9pPr marL="4304355" indent="-253197" algn="l" defTabSz="1012789" rtl="0" eaLnBrk="1" latinLnBrk="0" hangingPunct="1">
        <a:lnSpc>
          <a:spcPct val="90000"/>
        </a:lnSpc>
        <a:spcBef>
          <a:spcPts val="554"/>
        </a:spcBef>
        <a:buFont typeface="Arial" panose="020B0604020202020204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278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1pPr>
      <a:lvl2pPr marL="506395" algn="l" defTabSz="101278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2pPr>
      <a:lvl3pPr marL="1012789" algn="l" defTabSz="101278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3pPr>
      <a:lvl4pPr marL="1519184" algn="l" defTabSz="101278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4pPr>
      <a:lvl5pPr marL="2025579" algn="l" defTabSz="101278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5pPr>
      <a:lvl6pPr marL="2531974" algn="l" defTabSz="101278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6pPr>
      <a:lvl7pPr marL="3038368" algn="l" defTabSz="101278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7pPr>
      <a:lvl8pPr marL="3544763" algn="l" defTabSz="101278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8pPr>
      <a:lvl9pPr marL="4051158" algn="l" defTabSz="101278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icvelletrinord.edu.it/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91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magine 70">
            <a:extLst>
              <a:ext uri="{FF2B5EF4-FFF2-40B4-BE49-F238E27FC236}">
                <a16:creationId xmlns:a16="http://schemas.microsoft.com/office/drawing/2014/main" id="{B69643F2-B71C-1F25-A206-CEF68AAD9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" y="18258"/>
            <a:ext cx="10710068" cy="6948599"/>
          </a:xfrm>
          <a:prstGeom prst="rect">
            <a:avLst/>
          </a:prstGeom>
          <a:ln>
            <a:noFill/>
          </a:ln>
        </p:spPr>
      </p:pic>
      <p:sp>
        <p:nvSpPr>
          <p:cNvPr id="55" name="Connettore 54">
            <a:extLst>
              <a:ext uri="{FF2B5EF4-FFF2-40B4-BE49-F238E27FC236}">
                <a16:creationId xmlns:a16="http://schemas.microsoft.com/office/drawing/2014/main" id="{225FFE1E-B753-44A9-83FF-F3EAC8158266}"/>
              </a:ext>
            </a:extLst>
          </p:cNvPr>
          <p:cNvSpPr/>
          <p:nvPr/>
        </p:nvSpPr>
        <p:spPr>
          <a:xfrm>
            <a:off x="147775" y="5046565"/>
            <a:ext cx="2897212" cy="1740290"/>
          </a:xfrm>
          <a:prstGeom prst="flowChartConnector">
            <a:avLst/>
          </a:prstGeom>
          <a:solidFill>
            <a:srgbClr val="00DE6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09892" rIns="0" bIns="109892" rtlCol="0" anchor="ctr">
            <a:spAutoFit/>
          </a:bodyPr>
          <a:lstStyle/>
          <a:p>
            <a:pPr algn="ctr"/>
            <a:r>
              <a:rPr lang="it-IT" sz="1100" b="1" dirty="0">
                <a:solidFill>
                  <a:schemeClr val="tx1"/>
                </a:solidFill>
              </a:rPr>
              <a:t>SCUOLA SECONDARIA DI I GRADO</a:t>
            </a:r>
          </a:p>
          <a:p>
            <a:pPr algn="ctr"/>
            <a:r>
              <a:rPr lang="it-IT" sz="1100" b="1" dirty="0">
                <a:solidFill>
                  <a:schemeClr val="tx1"/>
                </a:solidFill>
              </a:rPr>
              <a:t>«AURELIO MARIANI»</a:t>
            </a:r>
          </a:p>
          <a:p>
            <a:pPr algn="ctr"/>
            <a:r>
              <a:rPr lang="it-IT" sz="1100" b="1" dirty="0">
                <a:solidFill>
                  <a:schemeClr val="tx1"/>
                </a:solidFill>
              </a:rPr>
              <a:t>Con percorso ad indirizzo musicale</a:t>
            </a:r>
          </a:p>
          <a:p>
            <a:pPr algn="ctr"/>
            <a:r>
              <a:rPr lang="it-IT" sz="1100" dirty="0">
                <a:solidFill>
                  <a:schemeClr val="tx1"/>
                </a:solidFill>
              </a:rPr>
              <a:t>SABATO 14 DICEMBRE 2024 </a:t>
            </a:r>
          </a:p>
          <a:p>
            <a:pPr algn="ctr"/>
            <a:r>
              <a:rPr lang="it-IT" sz="1100" dirty="0">
                <a:solidFill>
                  <a:schemeClr val="tx1"/>
                </a:solidFill>
              </a:rPr>
              <a:t>SABATO 18 GENNAIO  2025</a:t>
            </a:r>
          </a:p>
          <a:p>
            <a:pPr algn="ctr"/>
            <a:r>
              <a:rPr lang="it-IT" sz="1100" dirty="0">
                <a:solidFill>
                  <a:schemeClr val="tx1"/>
                </a:solidFill>
              </a:rPr>
              <a:t>ore 10:00 – 12:00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90E53F06-9745-ED8F-FB27-0EF425BB51EF}"/>
              </a:ext>
            </a:extLst>
          </p:cNvPr>
          <p:cNvGrpSpPr/>
          <p:nvPr/>
        </p:nvGrpSpPr>
        <p:grpSpPr>
          <a:xfrm>
            <a:off x="142626" y="109898"/>
            <a:ext cx="2967127" cy="494179"/>
            <a:chOff x="815720" y="21959"/>
            <a:chExt cx="5859273" cy="754201"/>
          </a:xfrm>
        </p:grpSpPr>
        <p:sp>
          <p:nvSpPr>
            <p:cNvPr id="4" name="Rettangolo con angoli arrotondati 3">
              <a:extLst>
                <a:ext uri="{FF2B5EF4-FFF2-40B4-BE49-F238E27FC236}">
                  <a16:creationId xmlns:a16="http://schemas.microsoft.com/office/drawing/2014/main" id="{C0F86228-33E6-CBEF-B7B8-9EC482472C7D}"/>
                </a:ext>
              </a:extLst>
            </p:cNvPr>
            <p:cNvSpPr/>
            <p:nvPr/>
          </p:nvSpPr>
          <p:spPr>
            <a:xfrm>
              <a:off x="815720" y="21959"/>
              <a:ext cx="5859273" cy="754201"/>
            </a:xfrm>
            <a:prstGeom prst="roundRect">
              <a:avLst>
                <a:gd name="adj" fmla="val 50000"/>
              </a:avLst>
            </a:prstGeom>
            <a:solidFill>
              <a:srgbClr val="FFD0C5"/>
            </a:solidFill>
            <a:ln>
              <a:solidFill>
                <a:srgbClr val="FFCE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74"/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08A3BCBA-E882-3203-DF5B-B5CDD92500C9}"/>
                </a:ext>
              </a:extLst>
            </p:cNvPr>
            <p:cNvSpPr txBox="1"/>
            <p:nvPr/>
          </p:nvSpPr>
          <p:spPr>
            <a:xfrm>
              <a:off x="1283010" y="97239"/>
              <a:ext cx="4851586" cy="565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Algerian" panose="04020705040A02060702" pitchFamily="82" charset="0"/>
                </a:rPr>
                <a:t>I. C. Velletri Nord</a:t>
              </a: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8238927D-AFD4-311B-C444-9E95909870F2}"/>
              </a:ext>
            </a:extLst>
          </p:cNvPr>
          <p:cNvGrpSpPr/>
          <p:nvPr/>
        </p:nvGrpSpPr>
        <p:grpSpPr>
          <a:xfrm rot="21259587">
            <a:off x="114181" y="502082"/>
            <a:ext cx="1221781" cy="606754"/>
            <a:chOff x="5" y="3848477"/>
            <a:chExt cx="7819594" cy="34464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54BFD35-3305-47F5-62FB-8B22891FA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" y="3848477"/>
              <a:ext cx="6857999" cy="2209036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C9FF581F-AAB6-54E3-ECB2-B16F3EF3D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1599" y="4769998"/>
              <a:ext cx="6858000" cy="2524901"/>
            </a:xfrm>
            <a:prstGeom prst="rect">
              <a:avLst/>
            </a:prstGeom>
          </p:spPr>
        </p:pic>
      </p:grpSp>
      <p:sp>
        <p:nvSpPr>
          <p:cNvPr id="16" name="Rettangolo 15">
            <a:extLst>
              <a:ext uri="{FF2B5EF4-FFF2-40B4-BE49-F238E27FC236}">
                <a16:creationId xmlns:a16="http://schemas.microsoft.com/office/drawing/2014/main" id="{1744EC73-A278-9096-9732-2489E920FFC5}"/>
              </a:ext>
            </a:extLst>
          </p:cNvPr>
          <p:cNvSpPr/>
          <p:nvPr/>
        </p:nvSpPr>
        <p:spPr>
          <a:xfrm rot="963701">
            <a:off x="2291315" y="530376"/>
            <a:ext cx="556486" cy="233269"/>
          </a:xfrm>
          <a:prstGeom prst="rect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lvl="0"/>
            <a:r>
              <a:rPr lang="it-IT" sz="916" dirty="0">
                <a:solidFill>
                  <a:srgbClr val="FF0000"/>
                </a:solidFill>
                <a:latin typeface="Algerian" panose="04020705040A02060702" pitchFamily="82" charset="0"/>
              </a:rPr>
              <a:t>2025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B721305-95A0-CE7E-A1BB-12F7D315763A}"/>
              </a:ext>
            </a:extLst>
          </p:cNvPr>
          <p:cNvSpPr txBox="1"/>
          <p:nvPr/>
        </p:nvSpPr>
        <p:spPr>
          <a:xfrm>
            <a:off x="152481" y="1064019"/>
            <a:ext cx="3296639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8889">
              <a:defRPr/>
            </a:pPr>
            <a:r>
              <a:rPr lang="it-IT" sz="1831" b="1" i="1" dirty="0">
                <a:solidFill>
                  <a:schemeClr val="bg1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Scuola dell’infanzia e Scuola  primaria</a:t>
            </a:r>
            <a:endParaRPr lang="it-IT" sz="1831" dirty="0">
              <a:solidFill>
                <a:schemeClr val="bg1"/>
              </a:solidFill>
            </a:endParaRPr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0234F816-5956-4C4D-8F75-C3ED043E9B0D}"/>
              </a:ext>
            </a:extLst>
          </p:cNvPr>
          <p:cNvSpPr/>
          <p:nvPr/>
        </p:nvSpPr>
        <p:spPr>
          <a:xfrm>
            <a:off x="207109" y="3988818"/>
            <a:ext cx="3047720" cy="521209"/>
          </a:xfrm>
          <a:prstGeom prst="rect">
            <a:avLst/>
          </a:prstGeom>
          <a:solidFill>
            <a:srgbClr val="F7F2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1100" b="1" dirty="0">
                <a:solidFill>
                  <a:sysClr val="windowText" lastClr="000000"/>
                </a:solidFill>
              </a:rPr>
              <a:t>CASALE </a:t>
            </a:r>
          </a:p>
          <a:p>
            <a:pPr algn="ctr"/>
            <a:r>
              <a:rPr lang="it-IT" sz="11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VENERDÌ 13 DICEMBRE 2024 ore 17:00 – 19:00</a:t>
            </a:r>
          </a:p>
          <a:p>
            <a:pPr algn="ctr"/>
            <a:r>
              <a:rPr lang="it-IT" sz="11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SABATO 18 GENNAIO 2025 ore 10:00 – 12:00</a:t>
            </a:r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48804934-A291-4C79-B58A-204AA6B7FFD6}"/>
              </a:ext>
            </a:extLst>
          </p:cNvPr>
          <p:cNvSpPr/>
          <p:nvPr/>
        </p:nvSpPr>
        <p:spPr>
          <a:xfrm>
            <a:off x="185337" y="1393304"/>
            <a:ext cx="3036814" cy="554605"/>
          </a:xfrm>
          <a:prstGeom prst="rect">
            <a:avLst/>
          </a:prstGeom>
          <a:solidFill>
            <a:srgbClr val="F2A91C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TEVOLA </a:t>
            </a:r>
          </a:p>
          <a:p>
            <a:pPr algn="ctr"/>
            <a:r>
              <a:rPr lang="it-IT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LUNEDÌ 9 DICEMBRE 2024 ore 16:00-18:00</a:t>
            </a:r>
          </a:p>
          <a:p>
            <a:pPr algn="ctr"/>
            <a:r>
              <a:rPr lang="it-IT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SABATO 18 GENNAIO2025 ore 10:00-12:00</a:t>
            </a:r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1AF7CEB9-7381-4D6F-B7B3-1CDFBD1D3587}"/>
              </a:ext>
            </a:extLst>
          </p:cNvPr>
          <p:cNvSpPr/>
          <p:nvPr/>
        </p:nvSpPr>
        <p:spPr>
          <a:xfrm>
            <a:off x="198719" y="4595694"/>
            <a:ext cx="3053592" cy="562241"/>
          </a:xfrm>
          <a:prstGeom prst="rect">
            <a:avLst/>
          </a:prstGeom>
          <a:solidFill>
            <a:srgbClr val="F545E4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 dirty="0">
                <a:solidFill>
                  <a:sysClr val="windowText" lastClr="000000"/>
                </a:solidFill>
              </a:rPr>
              <a:t>FONTANA DELLA ROSA</a:t>
            </a:r>
          </a:p>
          <a:p>
            <a:pPr algn="ctr"/>
            <a:r>
              <a:rPr lang="it-IT" sz="11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SABATO 14 DICEMBRE2024 ore 10:00 – 12:00</a:t>
            </a:r>
          </a:p>
          <a:p>
            <a:pPr algn="ctr"/>
            <a:r>
              <a:rPr lang="it-IT" sz="11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SABATO 18 GENNAIO 2025 ore 10:00</a:t>
            </a:r>
            <a:r>
              <a:rPr lang="it-IT" sz="11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12:00</a:t>
            </a:r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8F364067-EEDD-46E5-9E79-43D3AAC89505}"/>
              </a:ext>
            </a:extLst>
          </p:cNvPr>
          <p:cNvSpPr/>
          <p:nvPr/>
        </p:nvSpPr>
        <p:spPr>
          <a:xfrm>
            <a:off x="198720" y="2669466"/>
            <a:ext cx="3045203" cy="560076"/>
          </a:xfrm>
          <a:prstGeom prst="rect">
            <a:avLst/>
          </a:prstGeom>
          <a:solidFill>
            <a:srgbClr val="00DE64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1100" b="1" dirty="0">
                <a:solidFill>
                  <a:sysClr val="windowText" lastClr="000000"/>
                </a:solidFill>
              </a:rPr>
              <a:t>SAN GIUSEPPE</a:t>
            </a:r>
          </a:p>
          <a:p>
            <a:pPr algn="ctr"/>
            <a:r>
              <a:rPr lang="it-IT" sz="1100" dirty="0">
                <a:solidFill>
                  <a:sysClr val="windowText" lastClr="000000"/>
                </a:solidFill>
              </a:rPr>
              <a:t>MERCOLEDÌ 11 DICEMBRE 2024 ore 16:00-18:00</a:t>
            </a:r>
          </a:p>
          <a:p>
            <a:pPr algn="ctr"/>
            <a:r>
              <a:rPr lang="it-IT" sz="1100" dirty="0">
                <a:ln w="0"/>
                <a:solidFill>
                  <a:schemeClr val="tx1"/>
                </a:solidFill>
              </a:rPr>
              <a:t>SABATO 18 GENNAIO 2025 ore 10:00 – 12:00</a:t>
            </a:r>
            <a:endParaRPr lang="it-IT" sz="1100" dirty="0">
              <a:solidFill>
                <a:sysClr val="windowText" lastClr="000000"/>
              </a:solidFill>
            </a:endParaRPr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573358BE-49FD-4B10-90D2-700AA5368118}"/>
              </a:ext>
            </a:extLst>
          </p:cNvPr>
          <p:cNvSpPr/>
          <p:nvPr/>
        </p:nvSpPr>
        <p:spPr>
          <a:xfrm>
            <a:off x="187833" y="3318504"/>
            <a:ext cx="3053592" cy="583392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 dirty="0">
                <a:solidFill>
                  <a:sysClr val="windowText" lastClr="000000"/>
                </a:solidFill>
              </a:rPr>
              <a:t>COLONNELLA</a:t>
            </a:r>
          </a:p>
          <a:p>
            <a:pPr algn="ctr"/>
            <a:r>
              <a:rPr lang="it-IT" sz="11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GIOVEDÌ 12 DICEMBRE 2024 ore 16:00 – 18:00</a:t>
            </a:r>
          </a:p>
          <a:p>
            <a:pPr algn="ctr"/>
            <a:r>
              <a:rPr lang="it-IT" sz="11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SABATO 18 GENNAIO 2025 ore 10:00 – 12:00</a:t>
            </a:r>
          </a:p>
        </p:txBody>
      </p:sp>
      <p:sp>
        <p:nvSpPr>
          <p:cNvPr id="66" name="Rettangolo 65">
            <a:extLst>
              <a:ext uri="{FF2B5EF4-FFF2-40B4-BE49-F238E27FC236}">
                <a16:creationId xmlns:a16="http://schemas.microsoft.com/office/drawing/2014/main" id="{9429C187-95CF-4F91-842C-454133224898}"/>
              </a:ext>
            </a:extLst>
          </p:cNvPr>
          <p:cNvSpPr/>
          <p:nvPr/>
        </p:nvSpPr>
        <p:spPr>
          <a:xfrm>
            <a:off x="185337" y="2030550"/>
            <a:ext cx="3036814" cy="549372"/>
          </a:xfrm>
          <a:prstGeom prst="rect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 dirty="0">
                <a:ln w="0"/>
                <a:solidFill>
                  <a:schemeClr val="tx1"/>
                </a:solidFill>
              </a:rPr>
              <a:t>COLLE OTTONE </a:t>
            </a:r>
          </a:p>
          <a:p>
            <a:pPr algn="ctr"/>
            <a:r>
              <a:rPr lang="it-IT" sz="11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MARTEDÌ 10 DICEMBRE 2024 ore 16:00-18:00</a:t>
            </a:r>
          </a:p>
          <a:p>
            <a:pPr algn="ctr"/>
            <a:r>
              <a:rPr lang="it-IT" sz="11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SABATO 18 GENNAIO 2025 ore 10:00-12:00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909BC6EB-459C-441F-AFF2-E6DA30C41F8F}"/>
              </a:ext>
            </a:extLst>
          </p:cNvPr>
          <p:cNvSpPr txBox="1"/>
          <p:nvPr/>
        </p:nvSpPr>
        <p:spPr>
          <a:xfrm>
            <a:off x="151492" y="6724634"/>
            <a:ext cx="2897211" cy="665695"/>
          </a:xfrm>
          <a:prstGeom prst="rect">
            <a:avLst/>
          </a:prstGeom>
          <a:solidFill>
            <a:srgbClr val="4BD0FF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it-IT" sz="1100" b="1" dirty="0"/>
              <a:t>PERCORSO AD INDIRIZZO MUSICALE:</a:t>
            </a:r>
          </a:p>
          <a:p>
            <a:pPr lvl="0" algn="ctr"/>
            <a:r>
              <a:rPr lang="it-IT" sz="1100" b="1" dirty="0"/>
              <a:t> 16-17-18-20 dicembre2024 ore 16:30/18:30</a:t>
            </a:r>
          </a:p>
          <a:p>
            <a:pPr algn="ctr"/>
            <a:r>
              <a:rPr lang="it-IT" sz="1100" b="1" dirty="0"/>
              <a:t>13-14-15 - 17 gennaio 2025 ore 16:30/18:30</a:t>
            </a:r>
            <a:r>
              <a:rPr lang="it-IT" sz="1526" b="1" dirty="0"/>
              <a:t>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68263F1-6C8E-4506-B9B6-3D4CB0F73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35503">
            <a:off x="2330133" y="6394613"/>
            <a:ext cx="864338" cy="429288"/>
          </a:xfrm>
          <a:prstGeom prst="rect">
            <a:avLst/>
          </a:prstGeom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73BE92E9-5B75-403A-A443-44544724C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352" y="-122708"/>
            <a:ext cx="140992" cy="28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9782" tIns="34891" rIns="69782" bIns="34891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1374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95A9D3CA-4B8A-4191-8413-A828E3B14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654" y="-6406"/>
            <a:ext cx="140992" cy="28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9782" tIns="34891" rIns="69782" bIns="34891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1374"/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8982AF4E-ED15-44A8-8D0F-94625164B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957" y="109897"/>
            <a:ext cx="140992" cy="28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9782" tIns="34891" rIns="69782" bIns="34891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1374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6E0DA2A4-C526-9C0D-315A-7460692C4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6260" y="226200"/>
            <a:ext cx="140992" cy="28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9782" tIns="34891" rIns="69782" bIns="34891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1374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F057B332-095D-173D-496E-35198D346209}"/>
              </a:ext>
            </a:extLst>
          </p:cNvPr>
          <p:cNvGrpSpPr/>
          <p:nvPr/>
        </p:nvGrpSpPr>
        <p:grpSpPr>
          <a:xfrm>
            <a:off x="8052811" y="688642"/>
            <a:ext cx="1599855" cy="1004561"/>
            <a:chOff x="-6677442" y="2453819"/>
            <a:chExt cx="3619205" cy="2821521"/>
          </a:xfrm>
        </p:grpSpPr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8E870218-36F6-18B3-513A-0C9614D219E4}"/>
                </a:ext>
              </a:extLst>
            </p:cNvPr>
            <p:cNvSpPr/>
            <p:nvPr/>
          </p:nvSpPr>
          <p:spPr>
            <a:xfrm>
              <a:off x="-6677442" y="2453819"/>
              <a:ext cx="3619205" cy="282152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74"/>
            </a:p>
          </p:txBody>
        </p:sp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64077EBB-5C63-130C-FFC8-A51945971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1" t="1767" r="5790" b="3993"/>
            <a:stretch/>
          </p:blipFill>
          <p:spPr>
            <a:xfrm>
              <a:off x="-6194187" y="3023037"/>
              <a:ext cx="2722913" cy="1632060"/>
            </a:xfrm>
            <a:prstGeom prst="rect">
              <a:avLst/>
            </a:prstGeom>
          </p:spPr>
        </p:pic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3133E52-070B-B3A8-5068-99943FA26A41}"/>
              </a:ext>
            </a:extLst>
          </p:cNvPr>
          <p:cNvSpPr txBox="1"/>
          <p:nvPr/>
        </p:nvSpPr>
        <p:spPr>
          <a:xfrm>
            <a:off x="4145340" y="177326"/>
            <a:ext cx="2419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 err="1">
                <a:solidFill>
                  <a:schemeClr val="dk1"/>
                </a:solidFill>
                <a:latin typeface="Algerian"/>
                <a:ea typeface="Algerian"/>
                <a:cs typeface="Algerian"/>
                <a:sym typeface="Algerian"/>
              </a:rPr>
              <a:t>i.C.</a:t>
            </a:r>
            <a:r>
              <a:rPr lang="it-IT" sz="1800" b="1" i="1" dirty="0">
                <a:solidFill>
                  <a:schemeClr val="dk1"/>
                </a:solidFill>
                <a:latin typeface="Algerian"/>
                <a:ea typeface="Algerian"/>
                <a:cs typeface="Algerian"/>
                <a:sym typeface="Algerian"/>
              </a:rPr>
              <a:t> Velletri Nord</a:t>
            </a:r>
            <a:endParaRPr lang="it-IT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CA03289-F2B4-4EE2-C0A7-AA313765CD9F}"/>
              </a:ext>
            </a:extLst>
          </p:cNvPr>
          <p:cNvSpPr txBox="1"/>
          <p:nvPr/>
        </p:nvSpPr>
        <p:spPr>
          <a:xfrm>
            <a:off x="3737533" y="587159"/>
            <a:ext cx="3051003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" algn="ctr" defTabSz="914400">
              <a:buClr>
                <a:srgbClr val="000000"/>
              </a:buClr>
              <a:defRPr/>
            </a:pPr>
            <a:r>
              <a:rPr lang="it-IT" sz="900" kern="0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Vi aspettiamo, </a:t>
            </a:r>
            <a:endParaRPr lang="it-IT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905" algn="ctr" defTabSz="914400">
              <a:spcBef>
                <a:spcPts val="71"/>
              </a:spcBef>
              <a:buClr>
                <a:srgbClr val="000000"/>
              </a:buClr>
              <a:defRPr/>
            </a:pPr>
            <a:r>
              <a:rPr lang="it-IT" sz="900" kern="0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per farvi conoscere la nostra struttura, </a:t>
            </a:r>
            <a:endParaRPr lang="it-IT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905" algn="ctr" defTabSz="914400">
              <a:spcBef>
                <a:spcPts val="71"/>
              </a:spcBef>
              <a:buClr>
                <a:srgbClr val="000000"/>
              </a:buClr>
              <a:defRPr/>
            </a:pPr>
            <a:r>
              <a:rPr lang="it-IT" sz="900" kern="0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l’offerta formativa e l’organizzazione scolastica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B32DA34-3DB6-53CC-8286-B1F4DA22D3CD}"/>
              </a:ext>
            </a:extLst>
          </p:cNvPr>
          <p:cNvSpPr txBox="1"/>
          <p:nvPr/>
        </p:nvSpPr>
        <p:spPr>
          <a:xfrm>
            <a:off x="3650906" y="1294602"/>
            <a:ext cx="33951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5261" algn="ctr" defTabSz="914400">
              <a:buClr>
                <a:srgbClr val="000000"/>
              </a:buClr>
              <a:defRPr/>
            </a:pPr>
            <a:r>
              <a:rPr lang="it-IT" sz="1200" b="1" i="1" kern="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SCUOLA DELL’INFANZIA</a:t>
            </a:r>
            <a:endParaRPr lang="it-IT" sz="1400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  <a:p>
            <a:pPr marL="185261" algn="ctr" defTabSz="914400">
              <a:buClr>
                <a:srgbClr val="000000"/>
              </a:buClr>
              <a:defRPr/>
            </a:pPr>
            <a:r>
              <a:rPr lang="it-IT" sz="1200" b="1" i="1" kern="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Tempo scuola: </a:t>
            </a:r>
            <a:endParaRPr lang="it-IT" sz="1400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  <a:p>
            <a:pPr marL="185261" algn="ctr" defTabSz="914400">
              <a:buClr>
                <a:srgbClr val="000000"/>
              </a:buClr>
              <a:defRPr/>
            </a:pPr>
            <a:r>
              <a:rPr lang="it-IT" sz="1200" b="1" i="1" kern="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 ore settimanali antimeridiano</a:t>
            </a:r>
            <a:endParaRPr lang="it-IT" sz="1400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  <a:p>
            <a:pPr marL="185261" algn="ctr" defTabSz="914400">
              <a:buClr>
                <a:srgbClr val="000000"/>
              </a:buClr>
              <a:defRPr/>
            </a:pPr>
            <a:r>
              <a:rPr lang="it-IT" sz="1200" b="1" i="1" kern="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 ore settimanali con mensa </a:t>
            </a:r>
          </a:p>
          <a:p>
            <a:pPr marL="9525" algn="ctr" defTabSz="914400">
              <a:buClr>
                <a:srgbClr val="000000"/>
              </a:buClr>
              <a:defRPr/>
            </a:pPr>
            <a:r>
              <a:rPr lang="it-IT" sz="1050" b="1" kern="0" dirty="0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“Fontana della Rosa “ </a:t>
            </a:r>
            <a:r>
              <a:rPr lang="it-IT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via Fontana della Rosa 159</a:t>
            </a:r>
          </a:p>
          <a:p>
            <a:pPr marL="327184" algn="ctr" defTabSz="914400">
              <a:buClr>
                <a:srgbClr val="000000"/>
              </a:buClr>
              <a:defRPr/>
            </a:pPr>
            <a:r>
              <a:rPr lang="it-IT" sz="1050" b="1" kern="0" dirty="0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“Colle Ottone”  </a:t>
            </a:r>
            <a:r>
              <a:rPr lang="it-IT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via Appia Vecchia 139</a:t>
            </a:r>
          </a:p>
          <a:p>
            <a:pPr marL="151924" algn="ctr" defTabSz="914400">
              <a:buClr>
                <a:srgbClr val="000000"/>
              </a:buClr>
              <a:defRPr/>
            </a:pPr>
            <a:r>
              <a:rPr lang="it-IT" sz="1050" b="1" kern="0" dirty="0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“San Giuseppe“ </a:t>
            </a:r>
            <a:r>
              <a:rPr lang="it-IT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via Fontana della Rosa 225</a:t>
            </a:r>
            <a:endParaRPr lang="it-IT" sz="105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94335" algn="ctr" defTabSz="914400">
              <a:buClr>
                <a:srgbClr val="000000"/>
              </a:buClr>
              <a:defRPr/>
            </a:pPr>
            <a:r>
              <a:rPr lang="it-IT" sz="1050" b="1" kern="0" dirty="0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“Tevola” </a:t>
            </a:r>
            <a:r>
              <a:rPr lang="it-IT" sz="105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via</a:t>
            </a:r>
            <a:r>
              <a:rPr lang="it-IT" sz="105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Tevola snc</a:t>
            </a:r>
            <a:endParaRPr lang="it-IT" sz="105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D6D1A23-E674-9674-2FF9-82A5764BC061}"/>
              </a:ext>
            </a:extLst>
          </p:cNvPr>
          <p:cNvSpPr txBox="1"/>
          <p:nvPr/>
        </p:nvSpPr>
        <p:spPr>
          <a:xfrm>
            <a:off x="3753906" y="2784372"/>
            <a:ext cx="3278458" cy="1767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000" algn="ctr" defTabSz="914400">
              <a:buClr>
                <a:srgbClr val="000000"/>
              </a:buClr>
              <a:defRPr/>
            </a:pPr>
            <a:r>
              <a:rPr lang="it-IT" sz="1200" b="1" i="1" kern="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SCUOLA PRIMARIA</a:t>
            </a:r>
            <a:endParaRPr lang="it-IT" sz="1400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  <a:p>
            <a:pPr marL="54000" algn="ctr" defTabSz="914400">
              <a:buClr>
                <a:srgbClr val="000000"/>
              </a:buClr>
              <a:defRPr/>
            </a:pPr>
            <a:r>
              <a:rPr lang="it-IT" sz="1200" b="1" i="1" kern="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Tempo scuola: </a:t>
            </a:r>
            <a:endParaRPr lang="it-IT" sz="1400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  <a:p>
            <a:pPr marL="54000" algn="ctr" defTabSz="914400">
              <a:buClr>
                <a:srgbClr val="000000"/>
              </a:buClr>
              <a:defRPr/>
            </a:pPr>
            <a:r>
              <a:rPr lang="it-IT" sz="1200" b="1" i="1" kern="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 /28 ore settimanali antimeridiano</a:t>
            </a:r>
            <a:endParaRPr lang="it-IT" sz="1400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  <a:p>
            <a:pPr marL="54000" algn="ctr" defTabSz="914400">
              <a:buClr>
                <a:srgbClr val="000000"/>
              </a:buClr>
              <a:defRPr/>
            </a:pPr>
            <a:r>
              <a:rPr lang="it-IT" sz="1200" b="1" i="1" kern="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 ore settimanali con mensa </a:t>
            </a:r>
          </a:p>
          <a:p>
            <a:pPr algn="ctr" defTabSz="914400">
              <a:spcBef>
                <a:spcPts val="386"/>
              </a:spcBef>
              <a:buClr>
                <a:srgbClr val="000000"/>
              </a:buClr>
              <a:defRPr/>
            </a:pPr>
            <a:r>
              <a:rPr lang="it-IT" sz="1050" b="1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it-IT" sz="1050" b="1" kern="0" dirty="0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Fontana della Rosa” </a:t>
            </a:r>
            <a:r>
              <a:rPr lang="it-IT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via Fontana della Rosa 159</a:t>
            </a:r>
          </a:p>
          <a:p>
            <a:pPr marL="37148" algn="ctr" defTabSz="914400">
              <a:spcBef>
                <a:spcPts val="135"/>
              </a:spcBef>
              <a:buClr>
                <a:srgbClr val="000000"/>
              </a:buClr>
              <a:defRPr/>
            </a:pPr>
            <a:r>
              <a:rPr lang="it-IT" sz="1050" b="1" kern="0" dirty="0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“Colonnella” </a:t>
            </a:r>
            <a:r>
              <a:rPr lang="it-IT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via Arcioni 61</a:t>
            </a:r>
          </a:p>
          <a:p>
            <a:pPr marL="37624" algn="ctr" defTabSz="914400">
              <a:spcBef>
                <a:spcPts val="217"/>
              </a:spcBef>
              <a:buClr>
                <a:srgbClr val="000000"/>
              </a:buClr>
              <a:defRPr/>
            </a:pPr>
            <a:r>
              <a:rPr lang="it-IT" sz="1050" b="1" kern="0" dirty="0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“Colle Ottone” </a:t>
            </a:r>
            <a:r>
              <a:rPr lang="it-IT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via Appia Vecchia 139</a:t>
            </a:r>
          </a:p>
          <a:p>
            <a:pPr marL="40958" algn="ctr" defTabSz="914400">
              <a:spcBef>
                <a:spcPts val="225"/>
              </a:spcBef>
              <a:buClr>
                <a:srgbClr val="000000"/>
              </a:buClr>
              <a:defRPr/>
            </a:pPr>
            <a:r>
              <a:rPr lang="it-IT" sz="1050" b="1" kern="0" dirty="0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“Casale” </a:t>
            </a:r>
            <a:r>
              <a:rPr lang="it-IT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via del Casello, 2</a:t>
            </a:r>
          </a:p>
          <a:p>
            <a:pPr marL="44768" algn="ctr" defTabSz="914400">
              <a:spcBef>
                <a:spcPts val="124"/>
              </a:spcBef>
              <a:buClr>
                <a:srgbClr val="000000"/>
              </a:buClr>
              <a:defRPr/>
            </a:pPr>
            <a:r>
              <a:rPr lang="it-IT" sz="1050" b="1" kern="0" dirty="0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“Tevola” </a:t>
            </a:r>
            <a:r>
              <a:rPr lang="it-IT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via Tevola snc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1AF6A32-9A6E-486E-D5E0-0296A7FC695B}"/>
              </a:ext>
            </a:extLst>
          </p:cNvPr>
          <p:cNvSpPr txBox="1"/>
          <p:nvPr/>
        </p:nvSpPr>
        <p:spPr>
          <a:xfrm>
            <a:off x="3961082" y="4492983"/>
            <a:ext cx="3028425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000" algn="ctr" defTabSz="914400">
              <a:buClr>
                <a:srgbClr val="000000"/>
              </a:buClr>
              <a:defRPr/>
            </a:pPr>
            <a:r>
              <a:rPr lang="it-IT" sz="1200" b="1" i="1" kern="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SCUOLA SECONDARIA</a:t>
            </a:r>
          </a:p>
          <a:p>
            <a:pPr marL="81000" algn="ctr" defTabSz="914400">
              <a:buClr>
                <a:srgbClr val="000000"/>
              </a:buClr>
              <a:defRPr/>
            </a:pPr>
            <a:r>
              <a:rPr lang="it-IT" sz="1200" b="1" i="1" kern="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percorso ad indirizzo musicale </a:t>
            </a:r>
            <a:endParaRPr lang="it-IT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81000" algn="ctr" defTabSz="914400">
              <a:buClr>
                <a:srgbClr val="000000"/>
              </a:buClr>
              <a:defRPr/>
            </a:pPr>
            <a:r>
              <a:rPr lang="it-IT" sz="1200" b="1" i="1" kern="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Tempo scuola:  </a:t>
            </a:r>
            <a:endParaRPr lang="it-IT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81000" algn="ctr" defTabSz="914400">
              <a:buClr>
                <a:srgbClr val="000000"/>
              </a:buClr>
              <a:defRPr/>
            </a:pPr>
            <a:r>
              <a:rPr lang="it-IT" sz="1200" b="1" i="1" kern="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 ore settimanali</a:t>
            </a:r>
            <a:endParaRPr lang="it-IT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81000" algn="ctr" defTabSz="914400">
              <a:buClr>
                <a:srgbClr val="000000"/>
              </a:buClr>
              <a:defRPr/>
            </a:pPr>
            <a:r>
              <a:rPr lang="it-IT" sz="1200" b="1" i="1" kern="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  ore settimanali percorso ad indirizzo musicale </a:t>
            </a:r>
            <a:endParaRPr lang="it-IT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3817" defTabSz="914400">
              <a:buClr>
                <a:srgbClr val="000000"/>
              </a:buClr>
              <a:defRPr/>
            </a:pPr>
            <a:r>
              <a:rPr lang="it-IT" sz="1050" b="1" kern="0" dirty="0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“Aurelio Mariani” </a:t>
            </a:r>
            <a:r>
              <a:rPr lang="it-IT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via Fontana della Rosa 159</a:t>
            </a:r>
            <a:endParaRPr lang="it-IT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35F7F981-92CA-11DF-5815-18B1977D07D2}"/>
              </a:ext>
            </a:extLst>
          </p:cNvPr>
          <p:cNvSpPr txBox="1"/>
          <p:nvPr/>
        </p:nvSpPr>
        <p:spPr>
          <a:xfrm>
            <a:off x="4119885" y="6064619"/>
            <a:ext cx="26587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lang="it-IT" sz="1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segreteria sarà disponibile per il supporto alle </a:t>
            </a:r>
            <a:r>
              <a:rPr lang="it-IT" sz="1000" kern="0" dirty="0">
                <a:solidFill>
                  <a:srgbClr val="BD0909"/>
                </a:solidFill>
                <a:latin typeface="Algerian"/>
                <a:ea typeface="Algerian"/>
                <a:cs typeface="Algerian"/>
                <a:sym typeface="Algerian"/>
              </a:rPr>
              <a:t>iscrizioni online</a:t>
            </a:r>
            <a:r>
              <a:rPr lang="it-IT" sz="1000" kern="0" dirty="0">
                <a:solidFill>
                  <a:srgbClr val="FF0000"/>
                </a:solidFill>
                <a:latin typeface="Algerian"/>
                <a:ea typeface="Algerian"/>
                <a:cs typeface="Algerian"/>
                <a:sym typeface="Algerian"/>
              </a:rPr>
              <a:t> </a:t>
            </a:r>
            <a:r>
              <a:rPr lang="it-IT" sz="1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nei seguenti giorni:</a:t>
            </a:r>
          </a:p>
          <a:p>
            <a:pPr marL="171450" indent="-171450" defTabSz="9144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it-IT" sz="1000" b="1" kern="0" dirty="0" err="1">
                <a:solidFill>
                  <a:srgbClr val="BD0909"/>
                </a:solidFill>
                <a:latin typeface="Calibri"/>
                <a:ea typeface="Calibri"/>
                <a:cs typeface="Calibri"/>
                <a:sym typeface="Calibri"/>
              </a:rPr>
              <a:t>marte</a:t>
            </a:r>
            <a:r>
              <a:rPr lang="it-IT" sz="1000" b="1" kern="0" dirty="0">
                <a:solidFill>
                  <a:srgbClr val="BD0909"/>
                </a:solidFill>
                <a:latin typeface="Calibri"/>
                <a:ea typeface="Calibri"/>
                <a:cs typeface="Calibri"/>
                <a:sym typeface="Calibri"/>
              </a:rPr>
              <a:t>dì e giovedì dalle 10:00 - 12:00</a:t>
            </a:r>
          </a:p>
          <a:p>
            <a:pPr marL="171450" indent="-171450" defTabSz="9144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it-IT" sz="1000" b="1" kern="0" dirty="0">
                <a:solidFill>
                  <a:srgbClr val="BD0909"/>
                </a:solidFill>
                <a:latin typeface="Calibri"/>
                <a:ea typeface="Calibri"/>
                <a:cs typeface="Calibri"/>
                <a:sym typeface="Calibri"/>
              </a:rPr>
              <a:t>mercoledì 14:30-16:30</a:t>
            </a:r>
            <a:endParaRPr lang="it-IT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118;p1">
            <a:extLst>
              <a:ext uri="{FF2B5EF4-FFF2-40B4-BE49-F238E27FC236}">
                <a16:creationId xmlns:a16="http://schemas.microsoft.com/office/drawing/2014/main" id="{225E87C6-15F2-4E59-37D8-BC76A6921678}"/>
              </a:ext>
            </a:extLst>
          </p:cNvPr>
          <p:cNvSpPr/>
          <p:nvPr/>
        </p:nvSpPr>
        <p:spPr>
          <a:xfrm rot="10800000">
            <a:off x="4056211" y="5992155"/>
            <a:ext cx="2755099" cy="117519"/>
          </a:xfrm>
          <a:prstGeom prst="rtTriangle">
            <a:avLst/>
          </a:prstGeom>
          <a:solidFill>
            <a:srgbClr val="C00000"/>
          </a:solidFill>
          <a:ln w="12700" cap="flat" cmpd="sng">
            <a:solidFill>
              <a:srgbClr val="BD0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9;p1">
            <a:extLst>
              <a:ext uri="{FF2B5EF4-FFF2-40B4-BE49-F238E27FC236}">
                <a16:creationId xmlns:a16="http://schemas.microsoft.com/office/drawing/2014/main" id="{9B3F8571-8EC7-3CCD-A0D3-AEBA2AFFBFD9}"/>
              </a:ext>
            </a:extLst>
          </p:cNvPr>
          <p:cNvSpPr/>
          <p:nvPr/>
        </p:nvSpPr>
        <p:spPr>
          <a:xfrm>
            <a:off x="4054004" y="6774337"/>
            <a:ext cx="2757987" cy="117520"/>
          </a:xfrm>
          <a:prstGeom prst="rtTriangle">
            <a:avLst/>
          </a:prstGeom>
          <a:solidFill>
            <a:srgbClr val="C00000"/>
          </a:solidFill>
          <a:ln w="12700" cap="flat" cmpd="sng">
            <a:solidFill>
              <a:srgbClr val="BD0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D558CBF0-D88A-E440-B13B-451B3A66FFC0}"/>
              </a:ext>
            </a:extLst>
          </p:cNvPr>
          <p:cNvSpPr txBox="1"/>
          <p:nvPr/>
        </p:nvSpPr>
        <p:spPr>
          <a:xfrm>
            <a:off x="3814428" y="7004634"/>
            <a:ext cx="2897211" cy="330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it-IT" sz="7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Ulteriori informazioni sono disponibili sul sito della scuola</a:t>
            </a:r>
          </a:p>
          <a:p>
            <a:pPr marR="123349" algn="ctr" defTabSz="914400">
              <a:buClr>
                <a:srgbClr val="000000"/>
              </a:buClr>
              <a:defRPr/>
            </a:pPr>
            <a:r>
              <a:rPr lang="it-IT" sz="800" b="1" kern="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https://icvelletrinord.edu.it/</a:t>
            </a:r>
            <a:endParaRPr lang="it-IT" sz="75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99;p1">
            <a:extLst>
              <a:ext uri="{FF2B5EF4-FFF2-40B4-BE49-F238E27FC236}">
                <a16:creationId xmlns:a16="http://schemas.microsoft.com/office/drawing/2014/main" id="{B3EDD1B0-A223-FE8E-90BF-FA8760AC3E9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351" t="11737" r="5281" b="9662"/>
          <a:stretch/>
        </p:blipFill>
        <p:spPr>
          <a:xfrm>
            <a:off x="7725100" y="6388953"/>
            <a:ext cx="431317" cy="44666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" name="Google Shape;100;p1">
            <a:extLst>
              <a:ext uri="{FF2B5EF4-FFF2-40B4-BE49-F238E27FC236}">
                <a16:creationId xmlns:a16="http://schemas.microsoft.com/office/drawing/2014/main" id="{520279DB-02B3-1DBC-2E57-611EAFCC757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99018" y="6400603"/>
            <a:ext cx="464981" cy="4409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" name="Google Shape;101;p1">
            <a:extLst>
              <a:ext uri="{FF2B5EF4-FFF2-40B4-BE49-F238E27FC236}">
                <a16:creationId xmlns:a16="http://schemas.microsoft.com/office/drawing/2014/main" id="{590617D4-DBC3-70A4-9473-80096420430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12936" y="6382707"/>
            <a:ext cx="464981" cy="4409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" name="Google Shape;106;p1">
            <a:extLst>
              <a:ext uri="{FF2B5EF4-FFF2-40B4-BE49-F238E27FC236}">
                <a16:creationId xmlns:a16="http://schemas.microsoft.com/office/drawing/2014/main" id="{94C30B27-E9CB-F8AC-D264-D5C6846B239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0788" y="1950405"/>
            <a:ext cx="2970980" cy="26704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A5FD57E1-5FD0-3632-03A5-67D2B30CEADE}"/>
              </a:ext>
            </a:extLst>
          </p:cNvPr>
          <p:cNvSpPr txBox="1"/>
          <p:nvPr/>
        </p:nvSpPr>
        <p:spPr>
          <a:xfrm>
            <a:off x="7404870" y="6931078"/>
            <a:ext cx="3102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https://icvelletrinord.edu.it</a:t>
            </a:r>
            <a:r>
              <a:rPr lang="it-IT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it-IT"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BF1E8405-D8C1-A901-F08D-8B2C862FA158}"/>
              </a:ext>
            </a:extLst>
          </p:cNvPr>
          <p:cNvSpPr txBox="1"/>
          <p:nvPr/>
        </p:nvSpPr>
        <p:spPr>
          <a:xfrm>
            <a:off x="7277050" y="4659877"/>
            <a:ext cx="32784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it-IT" sz="1400" b="1" i="1" dirty="0">
                <a:solidFill>
                  <a:prstClr val="black"/>
                </a:solidFill>
                <a:latin typeface="Eras Demi ITC" panose="020B0805030504020804" pitchFamily="34" charset="0"/>
                <a:cs typeface="Arial" panose="020B0604020202020204" pitchFamily="34" charset="0"/>
              </a:rPr>
              <a:t>Scuola dell’infanzia, Primaria e </a:t>
            </a:r>
          </a:p>
          <a:p>
            <a:pPr algn="ctr" defTabSz="914400">
              <a:defRPr/>
            </a:pPr>
            <a:r>
              <a:rPr lang="it-IT" sz="1400" b="1" i="1" dirty="0">
                <a:solidFill>
                  <a:prstClr val="black"/>
                </a:solidFill>
                <a:latin typeface="Eras Demi ITC" panose="020B0805030504020804" pitchFamily="34" charset="0"/>
                <a:cs typeface="Arial" panose="020B0604020202020204" pitchFamily="34" charset="0"/>
              </a:rPr>
              <a:t>Secondaria di I grado  </a:t>
            </a:r>
          </a:p>
          <a:p>
            <a:pPr algn="ctr" defTabSz="914400">
              <a:defRPr/>
            </a:pPr>
            <a:r>
              <a:rPr lang="it-IT" sz="1400" b="1" i="1" dirty="0">
                <a:solidFill>
                  <a:prstClr val="black"/>
                </a:solidFill>
                <a:latin typeface="Eras Demi ITC" panose="020B0805030504020804" pitchFamily="34" charset="0"/>
                <a:cs typeface="Arial" panose="020B0604020202020204" pitchFamily="34" charset="0"/>
              </a:rPr>
              <a:t>con percorso ad Indirizzo Musicale</a:t>
            </a:r>
          </a:p>
          <a:p>
            <a:pPr algn="ctr" defTabSz="914400">
              <a:defRPr/>
            </a:pPr>
            <a:endParaRPr lang="it-IT" sz="1400" b="1" i="1" dirty="0">
              <a:solidFill>
                <a:prstClr val="black"/>
              </a:solidFill>
              <a:latin typeface="Eras Demi ITC" panose="020B08050305040208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 Fontana delle Rose 159</a:t>
            </a:r>
          </a:p>
          <a:p>
            <a:pPr algn="ctr"/>
            <a:r>
              <a:rPr lang="it-IT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00049 Velletri (RM) </a:t>
            </a:r>
            <a:endParaRPr lang="it-IT" sz="1100" dirty="0"/>
          </a:p>
          <a:p>
            <a:pPr algn="ctr"/>
            <a:r>
              <a:rPr lang="it-IT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Tel: 06 963 4194</a:t>
            </a:r>
            <a:endParaRPr lang="it-IT" sz="12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400">
              <a:defRPr/>
            </a:pPr>
            <a:endParaRPr lang="it-IT" sz="1400" b="1" i="1" dirty="0">
              <a:solidFill>
                <a:prstClr val="black"/>
              </a:solidFill>
              <a:latin typeface="Eras Demi ITC" panose="020B0805030504020804" pitchFamily="34" charset="0"/>
              <a:cs typeface="Arial" panose="020B0604020202020204" pitchFamily="34" charset="0"/>
            </a:endParaRP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094EB27C-239F-7C97-6236-CE57F2C8F1BE}"/>
              </a:ext>
            </a:extLst>
          </p:cNvPr>
          <p:cNvSpPr txBox="1"/>
          <p:nvPr/>
        </p:nvSpPr>
        <p:spPr>
          <a:xfrm>
            <a:off x="7414677" y="146219"/>
            <a:ext cx="3117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latin typeface="Algerian"/>
                <a:ea typeface="Algerian"/>
                <a:cs typeface="Algerian"/>
                <a:sym typeface="Algerian"/>
              </a:rPr>
              <a:t>I.C. Velletri Nord</a:t>
            </a:r>
            <a:endParaRPr lang="it-IT" sz="2400" dirty="0"/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8F85C9F4-91DB-AA9E-BE1B-C25DBEC679F5}"/>
              </a:ext>
            </a:extLst>
          </p:cNvPr>
          <p:cNvSpPr txBox="1"/>
          <p:nvPr/>
        </p:nvSpPr>
        <p:spPr>
          <a:xfrm>
            <a:off x="3533617" y="5240497"/>
            <a:ext cx="184731" cy="369332"/>
          </a:xfrm>
          <a:prstGeom prst="rect">
            <a:avLst/>
          </a:prstGeom>
          <a:solidFill>
            <a:srgbClr val="FE918C"/>
          </a:solidFill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9774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91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312A7BA-2538-9767-780A-DB9FACF8E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" y="-16938"/>
            <a:ext cx="10710068" cy="6842396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BD320262-DFCE-34EB-75A3-5385B5776BD3}"/>
              </a:ext>
            </a:extLst>
          </p:cNvPr>
          <p:cNvSpPr/>
          <p:nvPr/>
        </p:nvSpPr>
        <p:spPr>
          <a:xfrm>
            <a:off x="3907472" y="203314"/>
            <a:ext cx="6514624" cy="2079172"/>
          </a:xfrm>
          <a:prstGeom prst="rect">
            <a:avLst/>
          </a:prstGeom>
          <a:solidFill>
            <a:srgbClr val="F4BA46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4228CDF-3966-D8F0-6486-B989067B31B5}"/>
              </a:ext>
            </a:extLst>
          </p:cNvPr>
          <p:cNvSpPr/>
          <p:nvPr/>
        </p:nvSpPr>
        <p:spPr>
          <a:xfrm>
            <a:off x="3897312" y="2380457"/>
            <a:ext cx="6545104" cy="1925320"/>
          </a:xfrm>
          <a:prstGeom prst="rect">
            <a:avLst/>
          </a:prstGeom>
          <a:solidFill>
            <a:srgbClr val="F763E9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D056BFDF-9AC3-25B9-8B9F-FBD073F0A346}"/>
              </a:ext>
            </a:extLst>
          </p:cNvPr>
          <p:cNvSpPr/>
          <p:nvPr/>
        </p:nvSpPr>
        <p:spPr>
          <a:xfrm>
            <a:off x="168278" y="203315"/>
            <a:ext cx="3229673" cy="7130143"/>
          </a:xfrm>
          <a:prstGeom prst="rect">
            <a:avLst/>
          </a:prstGeom>
          <a:solidFill>
            <a:srgbClr val="F7F20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10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231A8418-281B-5A32-5720-DECE66924F5C}"/>
              </a:ext>
            </a:extLst>
          </p:cNvPr>
          <p:cNvSpPr/>
          <p:nvPr/>
        </p:nvSpPr>
        <p:spPr>
          <a:xfrm>
            <a:off x="3908198" y="4406607"/>
            <a:ext cx="6568440" cy="2013902"/>
          </a:xfrm>
          <a:prstGeom prst="rect">
            <a:avLst/>
          </a:prstGeom>
          <a:solidFill>
            <a:srgbClr val="00FA7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100" dirty="0">
              <a:solidFill>
                <a:sysClr val="windowText" lastClr="000000"/>
              </a:solidFill>
            </a:endParaRPr>
          </a:p>
        </p:txBody>
      </p:sp>
      <p:sp>
        <p:nvSpPr>
          <p:cNvPr id="8" name="Google Shape;128;p2">
            <a:extLst>
              <a:ext uri="{FF2B5EF4-FFF2-40B4-BE49-F238E27FC236}">
                <a16:creationId xmlns:a16="http://schemas.microsoft.com/office/drawing/2014/main" id="{8DF1ABC6-F171-C1CC-79E6-0A9928446FE3}"/>
              </a:ext>
            </a:extLst>
          </p:cNvPr>
          <p:cNvSpPr txBox="1"/>
          <p:nvPr/>
        </p:nvSpPr>
        <p:spPr>
          <a:xfrm>
            <a:off x="239647" y="291039"/>
            <a:ext cx="3095551" cy="689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it-IT" sz="1200" b="1" dirty="0">
                <a:solidFill>
                  <a:schemeClr val="dk1"/>
                </a:solidFill>
                <a:latin typeface="Algerian"/>
                <a:ea typeface="Algerian"/>
                <a:cs typeface="Algerian"/>
                <a:sym typeface="Algerian"/>
              </a:rPr>
              <a:t>Istituto comprensivo Velletri Nord    </a:t>
            </a:r>
            <a:endParaRPr lang="it-IT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it-IT" sz="1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SCUOLA CARDIOPROTETTA </a:t>
            </a:r>
            <a:endParaRPr sz="1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1300"/>
            </a:pPr>
            <a:endParaRPr lang="it-IT" sz="1300" b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00"/>
            </a:pPr>
            <a:r>
              <a:rPr lang="it-IT" sz="1300" b="1" dirty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OFFERTA FORMATIVA </a:t>
            </a:r>
            <a:r>
              <a:rPr lang="it-IT" sz="13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- </a:t>
            </a:r>
            <a:r>
              <a:rPr lang="it-IT" sz="1300" b="1" dirty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per tutti gli ordini</a:t>
            </a:r>
            <a:endParaRPr sz="12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214313" indent="-214313">
              <a:buClr>
                <a:schemeClr val="dk1"/>
              </a:buClr>
              <a:buSzPts val="1300"/>
              <a:buFont typeface="Arial"/>
              <a:buChar char="•"/>
            </a:pPr>
            <a:r>
              <a:rPr lang="it-IT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Accoglienza</a:t>
            </a:r>
            <a:r>
              <a:rPr lang="it-IT" sz="1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it-IT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Continuità, Orientamento</a:t>
            </a:r>
            <a:endParaRPr sz="1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214311" indent="-214311">
              <a:buClr>
                <a:schemeClr val="dk1"/>
              </a:buClr>
              <a:buSzPts val="1300"/>
              <a:buFont typeface="Arial"/>
              <a:buChar char="•"/>
            </a:pPr>
            <a:r>
              <a:rPr lang="it-IT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Progetti Lettura e</a:t>
            </a:r>
            <a:r>
              <a:rPr lang="it-IT" sz="1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it-IT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 incontro con l’autore</a:t>
            </a:r>
            <a:endParaRPr sz="11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214313" indent="-214313">
              <a:buClr>
                <a:schemeClr val="dk1"/>
              </a:buClr>
              <a:buSzPts val="1300"/>
              <a:buFont typeface="Arial"/>
              <a:buChar char="•"/>
            </a:pPr>
            <a:r>
              <a:rPr lang="it-IT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ERASMUS +</a:t>
            </a:r>
            <a:endParaRPr sz="11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214311" indent="-214311">
              <a:buClr>
                <a:schemeClr val="dk1"/>
              </a:buClr>
              <a:buSzPts val="1300"/>
              <a:buFont typeface="Arial"/>
              <a:buChar char="•"/>
            </a:pPr>
            <a:r>
              <a:rPr lang="it-IT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CLIL </a:t>
            </a:r>
            <a:endParaRPr sz="11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214311" indent="-214311">
              <a:buClr>
                <a:schemeClr val="dk1"/>
              </a:buClr>
              <a:buSzPts val="1300"/>
              <a:buFont typeface="Arial"/>
              <a:buChar char="•"/>
            </a:pPr>
            <a:r>
              <a:rPr lang="it-IT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Gruppo Sportivo Scolastico </a:t>
            </a:r>
            <a:endParaRPr sz="11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214313" indent="-214313">
              <a:buClr>
                <a:schemeClr val="dk1"/>
              </a:buClr>
              <a:buSzPts val="1300"/>
              <a:buFont typeface="Arial"/>
              <a:buChar char="•"/>
            </a:pPr>
            <a:r>
              <a:rPr lang="it-IT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Prevenzione bullismo e cyberbullismo</a:t>
            </a:r>
            <a:endParaRPr sz="11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214313" indent="-214313">
              <a:buClr>
                <a:schemeClr val="dk1"/>
              </a:buClr>
              <a:buSzPts val="1300"/>
              <a:buFont typeface="Arial"/>
              <a:buChar char="•"/>
            </a:pPr>
            <a:r>
              <a:rPr lang="it-IT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Visite d’istruzione e campi scuola</a:t>
            </a:r>
            <a:endParaRPr sz="11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300"/>
            </a:pPr>
            <a:endParaRPr lang="it-IT" sz="1200" b="1" dirty="0">
              <a:solidFill>
                <a:schemeClr val="accent1"/>
              </a:solidFill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1300"/>
            </a:pPr>
            <a:r>
              <a:rPr lang="it-IT" sz="1300" b="1" dirty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CERTIFICAZIONI</a:t>
            </a:r>
            <a:r>
              <a:rPr lang="it-IT" sz="1200" b="1" dirty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 informatiche e linguistiche</a:t>
            </a:r>
            <a:endParaRPr sz="12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300"/>
            </a:pPr>
            <a:r>
              <a:rPr lang="it-IT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I.C.D.L., Trinity, DELF, DELE</a:t>
            </a:r>
          </a:p>
          <a:p>
            <a:pPr>
              <a:buClr>
                <a:srgbClr val="000000"/>
              </a:buClr>
              <a:buSzPts val="1300"/>
            </a:pPr>
            <a:endParaRPr sz="11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300"/>
            </a:pPr>
            <a:r>
              <a:rPr lang="it-IT" sz="1300" b="1" dirty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PNRR - DM 65</a:t>
            </a:r>
            <a:endParaRPr sz="1300" b="1" dirty="0">
              <a:solidFill>
                <a:schemeClr val="accent1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it-IT" sz="1100" b="1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Progetti per il potenziamento delle competenze STEAM e linguistiche</a:t>
            </a:r>
            <a:endParaRPr sz="1100" b="1" dirty="0">
              <a:solidFill>
                <a:schemeClr val="dk1"/>
              </a:solidFill>
              <a:ea typeface="Verdana"/>
              <a:cs typeface="Verdana"/>
              <a:sym typeface="Verdana"/>
            </a:endParaRPr>
          </a:p>
          <a:p>
            <a:pPr algn="ctr">
              <a:buClr>
                <a:schemeClr val="dk1"/>
              </a:buClr>
              <a:buSzPts val="1300"/>
            </a:pPr>
            <a:r>
              <a:rPr lang="it-IT" sz="1300" b="1" dirty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PNRR - DM 19</a:t>
            </a:r>
            <a:endParaRPr sz="1300" b="1" dirty="0">
              <a:solidFill>
                <a:schemeClr val="accent1"/>
              </a:solidFill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it-IT" sz="1100" b="1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Progetti per contrastare la dispersione scolastica</a:t>
            </a:r>
            <a:endParaRPr sz="1100" b="1" dirty="0">
              <a:solidFill>
                <a:schemeClr val="dk1"/>
              </a:solidFill>
              <a:ea typeface="Verdana"/>
              <a:cs typeface="Verdana"/>
              <a:sym typeface="Verdana"/>
            </a:endParaRPr>
          </a:p>
          <a:p>
            <a:pPr algn="ctr">
              <a:buClr>
                <a:schemeClr val="dk1"/>
              </a:buClr>
              <a:buSzPts val="1300"/>
            </a:pPr>
            <a:r>
              <a:rPr lang="it-IT" sz="1300" b="1" dirty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PNRR - 4.0</a:t>
            </a:r>
            <a:endParaRPr sz="900" b="1" dirty="0">
              <a:solidFill>
                <a:schemeClr val="dk1"/>
              </a:solidFill>
              <a:ea typeface="Verdana"/>
              <a:cs typeface="Verdana"/>
              <a:sym typeface="Verdana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it-IT" sz="1100" b="1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Laboratori multimediali e STEAM (droni, stampante 3d, LEGO </a:t>
            </a:r>
            <a:r>
              <a:rPr lang="it-IT" sz="1100" b="1" dirty="0" err="1">
                <a:solidFill>
                  <a:schemeClr val="dk1"/>
                </a:solidFill>
                <a:ea typeface="Verdana"/>
                <a:cs typeface="Verdana"/>
                <a:sym typeface="Verdana"/>
              </a:rPr>
              <a:t>Education</a:t>
            </a:r>
            <a:r>
              <a:rPr lang="it-IT" sz="1100" b="1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, visori v/r, web tv)</a:t>
            </a:r>
            <a:endParaRPr sz="1100" b="1" dirty="0">
              <a:solidFill>
                <a:schemeClr val="dk1"/>
              </a:solidFill>
              <a:ea typeface="Verdana"/>
              <a:cs typeface="Verdana"/>
              <a:sym typeface="Verdana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it-IT" sz="1100" b="1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Aule 4.0 e aule laboratori (ambito letterario, linguistico, scientifico-tecnologico, musicale)</a:t>
            </a:r>
            <a:endParaRPr sz="1100" b="1" dirty="0">
              <a:solidFill>
                <a:schemeClr val="dk1"/>
              </a:solidFill>
              <a:ea typeface="Verdana"/>
              <a:cs typeface="Verdana"/>
              <a:sym typeface="Verdana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SzPts val="900"/>
            </a:pPr>
            <a:r>
              <a:rPr lang="it-IT" sz="1100" b="1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Biblioteca ibrida (con piattaforma digitale MLOL)</a:t>
            </a:r>
            <a:endParaRPr sz="1100" b="1" dirty="0">
              <a:solidFill>
                <a:schemeClr val="dk1"/>
              </a:solidFill>
              <a:ea typeface="Verdana"/>
              <a:cs typeface="Verdana"/>
              <a:sym typeface="Verdana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it-IT" sz="1100" b="1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Spazio </a:t>
            </a:r>
            <a:r>
              <a:rPr lang="it-IT" sz="1100" b="1" dirty="0" err="1">
                <a:solidFill>
                  <a:schemeClr val="dk1"/>
                </a:solidFill>
                <a:ea typeface="Verdana"/>
                <a:cs typeface="Verdana"/>
                <a:sym typeface="Verdana"/>
              </a:rPr>
              <a:t>Edugreen</a:t>
            </a:r>
            <a:r>
              <a:rPr lang="it-IT" sz="1100" b="1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 (serre, aula natura esterna)</a:t>
            </a:r>
          </a:p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it-IT" sz="1300" b="1" dirty="0">
                <a:solidFill>
                  <a:schemeClr val="accent1"/>
                </a:solidFill>
                <a:ea typeface="Calibri"/>
                <a:cs typeface="Calibri"/>
                <a:sym typeface="Verdana"/>
              </a:rPr>
              <a:t>PIANO ESTATE</a:t>
            </a:r>
          </a:p>
          <a:p>
            <a:pPr algn="ctr">
              <a:buClr>
                <a:schemeClr val="dk1"/>
              </a:buClr>
              <a:buSzPts val="1300"/>
            </a:pPr>
            <a:r>
              <a:rPr lang="it-IT" sz="1300" b="1" dirty="0">
                <a:ea typeface="Calibri"/>
                <a:cs typeface="Calibri"/>
                <a:sym typeface="Calibri"/>
              </a:rPr>
              <a:t>Armonia e multidisciplinarietà</a:t>
            </a:r>
          </a:p>
          <a:p>
            <a:pPr algn="ctr">
              <a:buClr>
                <a:schemeClr val="dk1"/>
              </a:buClr>
              <a:buSzPts val="1300"/>
            </a:pPr>
            <a:r>
              <a:rPr lang="it-IT" sz="1300" b="1" dirty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SPORTELLO AID per alunni con DSA</a:t>
            </a:r>
            <a:endParaRPr sz="14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ts val="1300"/>
            </a:pPr>
            <a:r>
              <a:rPr lang="it-IT" sz="1100" b="1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Consulenza gratuita con tutor certificati AID</a:t>
            </a:r>
            <a:endParaRPr sz="1100" dirty="0">
              <a:solidFill>
                <a:schemeClr val="dk1"/>
              </a:solidFill>
              <a:ea typeface="Verdana"/>
              <a:cs typeface="Verdana"/>
              <a:sym typeface="Verdana"/>
            </a:endParaRPr>
          </a:p>
          <a:p>
            <a:pPr algn="ctr">
              <a:buClr>
                <a:schemeClr val="dk1"/>
              </a:buClr>
              <a:buSzPts val="1300"/>
            </a:pPr>
            <a:r>
              <a:rPr lang="it-IT" sz="1300" b="1" dirty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SPORTELLO di ASCOLTO</a:t>
            </a:r>
            <a:endParaRPr sz="13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ts val="1300"/>
            </a:pPr>
            <a:r>
              <a:rPr lang="it-IT" sz="1100" b="1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Consulenza psicologica gratuita </a:t>
            </a:r>
          </a:p>
          <a:p>
            <a:pPr algn="ctr">
              <a:buClr>
                <a:schemeClr val="dk1"/>
              </a:buClr>
              <a:buSzPts val="1300"/>
            </a:pPr>
            <a:r>
              <a:rPr lang="it-IT" sz="1300" b="1" dirty="0">
                <a:solidFill>
                  <a:schemeClr val="accent1"/>
                </a:solidFill>
                <a:ea typeface="Calibri"/>
                <a:cs typeface="Calibri"/>
                <a:sym typeface="Verdana"/>
              </a:rPr>
              <a:t>AGENDA NORD</a:t>
            </a:r>
          </a:p>
          <a:p>
            <a:pPr>
              <a:buClr>
                <a:schemeClr val="dk1"/>
              </a:buClr>
              <a:buSzPts val="1300"/>
            </a:pPr>
            <a:r>
              <a:rPr lang="it-IT" sz="1300" b="1" dirty="0">
                <a:ea typeface="Calibri"/>
                <a:cs typeface="Calibri"/>
                <a:sym typeface="Verdana"/>
              </a:rPr>
              <a:t>Potenziamento competenze di base e digitali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8F0588E-52E7-7D9A-69F7-B227B7F00D19}"/>
              </a:ext>
            </a:extLst>
          </p:cNvPr>
          <p:cNvSpPr txBox="1"/>
          <p:nvPr/>
        </p:nvSpPr>
        <p:spPr>
          <a:xfrm>
            <a:off x="3889829" y="233279"/>
            <a:ext cx="3492976" cy="206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Aft>
                <a:spcPts val="600"/>
              </a:spcAft>
              <a:buClr>
                <a:srgbClr val="000000"/>
              </a:buClr>
              <a:buSzPts val="1350"/>
              <a:defRPr/>
            </a:pPr>
            <a:r>
              <a:rPr lang="it-IT" sz="1350" b="1" kern="0" dirty="0">
                <a:solidFill>
                  <a:srgbClr val="009242"/>
                </a:solidFill>
                <a:latin typeface="Algerian"/>
                <a:ea typeface="Algerian"/>
                <a:cs typeface="Algerian"/>
                <a:sym typeface="Algerian"/>
              </a:rPr>
              <a:t>Scuola </a:t>
            </a:r>
            <a:r>
              <a:rPr lang="it-IT" sz="1350" b="1" kern="0" dirty="0" err="1">
                <a:solidFill>
                  <a:srgbClr val="009242"/>
                </a:solidFill>
                <a:latin typeface="Algerian"/>
                <a:ea typeface="Algerian"/>
                <a:cs typeface="Algerian"/>
                <a:sym typeface="Algerian"/>
              </a:rPr>
              <a:t>dell’infanziA</a:t>
            </a:r>
            <a:endParaRPr lang="it-IT" sz="1400" kern="0" dirty="0">
              <a:solidFill>
                <a:srgbClr val="0092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285750" defTabSz="914400">
              <a:buClr>
                <a:srgbClr val="000000"/>
              </a:buClr>
              <a:buSzPts val="900"/>
              <a:buFont typeface="Calibri"/>
              <a:buChar char="●"/>
              <a:defRPr/>
            </a:pPr>
            <a:r>
              <a:rPr lang="it-IT" sz="1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Sezioni omogenee nel plesso di Tevola, eterogenee negli altri plessi</a:t>
            </a:r>
          </a:p>
          <a:p>
            <a:pPr marL="457200" indent="-285750" defTabSz="914400">
              <a:buClr>
                <a:srgbClr val="000000"/>
              </a:buClr>
              <a:buSzPts val="900"/>
              <a:buFont typeface="Calibri"/>
              <a:buChar char="●"/>
              <a:defRPr/>
            </a:pPr>
            <a:r>
              <a:rPr lang="it-IT" sz="1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Crescita psicosociale-relazionale degli alunni attraverso:</a:t>
            </a:r>
            <a:endParaRPr lang="it-IT" sz="1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30000" indent="-285750" defTabSz="914400">
              <a:buClr>
                <a:srgbClr val="000000"/>
              </a:buClr>
              <a:buSzPts val="900"/>
              <a:buFont typeface="Calibri"/>
              <a:buChar char="-"/>
              <a:defRPr/>
            </a:pPr>
            <a:r>
              <a:rPr lang="it-IT" sz="1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Esplorazione del mondo attraverso i campi d’esperienza</a:t>
            </a:r>
            <a:endParaRPr lang="it-IT" sz="1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30000" indent="-285750" defTabSz="914400">
              <a:buClr>
                <a:srgbClr val="000000"/>
              </a:buClr>
              <a:buSzPts val="900"/>
              <a:buFont typeface="Calibri"/>
              <a:buChar char="-"/>
              <a:defRPr/>
            </a:pPr>
            <a:r>
              <a:rPr lang="it-IT" sz="1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Attività ludiche strutturate</a:t>
            </a:r>
            <a:endParaRPr lang="it-IT" sz="1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30000" indent="-285750" defTabSz="914400">
              <a:buClr>
                <a:srgbClr val="000000"/>
              </a:buClr>
              <a:buSzPts val="900"/>
              <a:buFont typeface="Calibri"/>
              <a:buChar char="-"/>
              <a:defRPr/>
            </a:pPr>
            <a:r>
              <a:rPr lang="it-IT" sz="1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Condivisione di esperienze tra pari</a:t>
            </a:r>
          </a:p>
          <a:p>
            <a:pPr marL="630000" indent="-285750" defTabSz="914400">
              <a:buClr>
                <a:srgbClr val="000000"/>
              </a:buClr>
              <a:buSzPts val="900"/>
              <a:buFont typeface="Calibri"/>
              <a:buChar char="-"/>
              <a:defRPr/>
            </a:pPr>
            <a:r>
              <a:rPr lang="it-IT" sz="1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Attività di psicomotricità</a:t>
            </a:r>
          </a:p>
          <a:p>
            <a:pPr marL="457200" indent="-285750" defTabSz="914400">
              <a:buClr>
                <a:srgbClr val="000000"/>
              </a:buClr>
              <a:buSzPts val="900"/>
              <a:buFont typeface="Calibri"/>
              <a:buChar char="●"/>
              <a:defRPr/>
            </a:pPr>
            <a:r>
              <a:rPr lang="it-IT" sz="1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Sensibilizzazione alla lingua inglese, all’arte, alla musica e al canto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6B08F81-86C6-4579-5A1F-98588CFC3E47}"/>
              </a:ext>
            </a:extLst>
          </p:cNvPr>
          <p:cNvSpPr txBox="1"/>
          <p:nvPr/>
        </p:nvSpPr>
        <p:spPr>
          <a:xfrm>
            <a:off x="4127819" y="2385610"/>
            <a:ext cx="3257163" cy="2115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Aft>
                <a:spcPts val="600"/>
              </a:spcAft>
              <a:buClr>
                <a:srgbClr val="000000"/>
              </a:buClr>
              <a:buSzPts val="1350"/>
              <a:defRPr/>
            </a:pPr>
            <a:r>
              <a:rPr lang="it-IT" sz="1350" b="1" kern="0" dirty="0">
                <a:solidFill>
                  <a:schemeClr val="accent1">
                    <a:lumMod val="50000"/>
                  </a:schemeClr>
                </a:solidFill>
                <a:latin typeface="Algerian"/>
                <a:ea typeface="Algerian"/>
                <a:cs typeface="Algerian"/>
                <a:sym typeface="Algerian"/>
              </a:rPr>
              <a:t>Scuola primaria</a:t>
            </a:r>
          </a:p>
          <a:p>
            <a:pPr indent="-171450" defTabSz="914400">
              <a:buClr>
                <a:srgbClr val="000000"/>
              </a:buClr>
              <a:buSzPts val="900"/>
              <a:buFont typeface="Noto Sans Symbols"/>
              <a:buChar char="●"/>
              <a:defRPr/>
            </a:pPr>
            <a:r>
              <a:rPr lang="it-IT" sz="11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Didattica laboratoriale</a:t>
            </a:r>
          </a:p>
          <a:p>
            <a:pPr indent="-171450" defTabSz="914400">
              <a:buClr>
                <a:srgbClr val="000000"/>
              </a:buClr>
              <a:buSzPts val="900"/>
              <a:buFont typeface="Noto Sans Symbols"/>
              <a:buChar char="●"/>
              <a:defRPr/>
            </a:pPr>
            <a:r>
              <a:rPr lang="it-IT" sz="11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Sperimentazione “Scuola senza zaino” (plesso Tevola) </a:t>
            </a:r>
          </a:p>
          <a:p>
            <a:pPr indent="-171450" defTabSz="914400">
              <a:buClr>
                <a:srgbClr val="000000"/>
              </a:buClr>
              <a:buSzPts val="900"/>
              <a:buFont typeface="Noto Sans Symbols"/>
              <a:buChar char="●"/>
              <a:defRPr/>
            </a:pPr>
            <a:r>
              <a:rPr lang="it-IT" sz="11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Progetto sportivo </a:t>
            </a:r>
            <a:r>
              <a:rPr lang="it-IT" sz="1100" b="1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Scuola Attiva </a:t>
            </a:r>
            <a:r>
              <a:rPr lang="it-IT" sz="1100" b="1" dirty="0" err="1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kids</a:t>
            </a:r>
            <a:endParaRPr lang="it-IT" sz="1100" b="1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defTabSz="914400">
              <a:buClr>
                <a:srgbClr val="000000"/>
              </a:buClr>
              <a:buSzPts val="900"/>
              <a:buFont typeface="Noto Sans Symbols"/>
              <a:buChar char="●"/>
              <a:defRPr/>
            </a:pPr>
            <a:r>
              <a:rPr lang="it-IT" sz="11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Progetti teatrali</a:t>
            </a:r>
          </a:p>
          <a:p>
            <a:pPr indent="-171450" defTabSz="914400">
              <a:buClr>
                <a:srgbClr val="000000"/>
              </a:buClr>
              <a:buSzPts val="900"/>
              <a:buFont typeface="Noto Sans Symbols"/>
              <a:buChar char="●"/>
              <a:defRPr/>
            </a:pPr>
            <a:r>
              <a:rPr lang="it-IT" sz="11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Progetto “Frutta e verdura nelle scuole”</a:t>
            </a:r>
          </a:p>
          <a:p>
            <a:pPr indent="-171450" defTabSz="914400">
              <a:buClr>
                <a:srgbClr val="000000"/>
              </a:buClr>
              <a:buSzPts val="900"/>
              <a:buFont typeface="Noto Sans Symbols"/>
              <a:buChar char="●"/>
              <a:defRPr/>
            </a:pPr>
            <a:r>
              <a:rPr lang="it-IT" sz="11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Partecipazione a progetti mirati alla conoscenza del   territorio</a:t>
            </a:r>
            <a:endParaRPr lang="it-IT"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indent="-171450" defTabSz="914400">
              <a:buClr>
                <a:srgbClr val="000000"/>
              </a:buClr>
              <a:buSzPts val="900"/>
              <a:buFont typeface="Noto Sans Symbols"/>
              <a:buChar char="●"/>
              <a:defRPr/>
            </a:pPr>
            <a:r>
              <a:rPr lang="it-IT" sz="11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Orientamento musicale</a:t>
            </a:r>
          </a:p>
          <a:p>
            <a:pPr defTabSz="914400">
              <a:buClr>
                <a:srgbClr val="000000"/>
              </a:buClr>
              <a:buSzPts val="900"/>
              <a:defRPr/>
            </a:pPr>
            <a:endParaRPr lang="it-IT" sz="1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C863CD7-7A44-6A4D-3EED-B09BFC7B243E}"/>
              </a:ext>
            </a:extLst>
          </p:cNvPr>
          <p:cNvSpPr txBox="1"/>
          <p:nvPr/>
        </p:nvSpPr>
        <p:spPr>
          <a:xfrm>
            <a:off x="4109597" y="4441537"/>
            <a:ext cx="3317681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Aft>
                <a:spcPts val="600"/>
              </a:spcAft>
              <a:buClr>
                <a:srgbClr val="000000"/>
              </a:buClr>
              <a:buSzPts val="1350"/>
              <a:defRPr/>
            </a:pPr>
            <a:r>
              <a:rPr lang="it-IT" sz="1350" b="1" kern="0" dirty="0">
                <a:latin typeface="Algerian"/>
                <a:ea typeface="Algerian"/>
                <a:cs typeface="Algerian"/>
                <a:sym typeface="Algerian"/>
              </a:rPr>
              <a:t>Scuola secondaria di I grado</a:t>
            </a:r>
          </a:p>
          <a:p>
            <a:pPr marL="179999" indent="-152401" defTabSz="914400">
              <a:buClr>
                <a:srgbClr val="000000"/>
              </a:buClr>
              <a:buSzPts val="900"/>
              <a:buFont typeface="Noto Sans Symbols"/>
              <a:buChar char="●"/>
              <a:defRPr/>
            </a:pPr>
            <a:r>
              <a:rPr lang="it-IT" sz="105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Recupero delle competenze di base (Italiano-Matematica-L. straniere)</a:t>
            </a:r>
          </a:p>
          <a:p>
            <a:pPr marL="179999" indent="-152401" defTabSz="914400">
              <a:buClr>
                <a:srgbClr val="000000"/>
              </a:buClr>
              <a:buSzPts val="900"/>
              <a:buFont typeface="Noto Sans Symbols"/>
              <a:buChar char="●"/>
              <a:defRPr/>
            </a:pPr>
            <a:r>
              <a:rPr lang="it-IT" sz="1050" b="1" kern="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Progetti sul metodo di studio</a:t>
            </a:r>
          </a:p>
          <a:p>
            <a:pPr marL="179999" indent="-152401" defTabSz="914400">
              <a:buClr>
                <a:srgbClr val="000000"/>
              </a:buClr>
              <a:buSzPts val="900"/>
              <a:buFont typeface="Noto Sans Symbols"/>
              <a:buChar char="●"/>
              <a:defRPr/>
            </a:pPr>
            <a:r>
              <a:rPr lang="it-IT" sz="1050" b="1" kern="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Progetto sportivo Scuola Attiva Junior</a:t>
            </a:r>
          </a:p>
          <a:p>
            <a:pPr marL="179999" indent="-152401" defTabSz="914400">
              <a:buClr>
                <a:srgbClr val="000000"/>
              </a:buClr>
              <a:buSzPts val="900"/>
              <a:buFont typeface="Noto Sans Symbols"/>
              <a:buChar char="●"/>
              <a:defRPr/>
            </a:pPr>
            <a:r>
              <a:rPr lang="it-IT" sz="1050" b="1" kern="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Giochi Matematici - Gare di matematica in collaborazione con l’Università Bocconi</a:t>
            </a:r>
          </a:p>
          <a:p>
            <a:pPr marL="179999" indent="-152401" defTabSz="914400">
              <a:buClr>
                <a:srgbClr val="000000"/>
              </a:buClr>
              <a:buSzPts val="900"/>
              <a:buFont typeface="Noto Sans Symbols"/>
              <a:buChar char="●"/>
              <a:defRPr/>
            </a:pPr>
            <a:r>
              <a:rPr lang="it-IT" sz="1050" b="1" kern="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Calibri"/>
              </a:rPr>
              <a:t>Progetti di area espressiva</a:t>
            </a:r>
            <a:endParaRPr lang="it-IT" sz="1050" b="1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9999" indent="-152401" defTabSz="914400">
              <a:buClr>
                <a:srgbClr val="000000"/>
              </a:buClr>
              <a:buSzPts val="900"/>
              <a:buFont typeface="Noto Sans Symbols"/>
              <a:buChar char="●"/>
              <a:defRPr/>
            </a:pPr>
            <a:r>
              <a:rPr lang="it-IT" sz="105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UNPLUGGED - ASL 6 (Prevenzione delle dipendenze)</a:t>
            </a:r>
            <a:endParaRPr lang="it-IT" sz="1050" b="1" kern="0" dirty="0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79999" indent="-152401" defTabSz="914400">
              <a:buClr>
                <a:srgbClr val="000000"/>
              </a:buClr>
              <a:buSzPts val="900"/>
              <a:buFont typeface="Calibri"/>
              <a:buChar char="●"/>
              <a:defRPr/>
            </a:pPr>
            <a:r>
              <a:rPr lang="it-IT" sz="105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Progetto sportivo Racchette di classe</a:t>
            </a:r>
          </a:p>
        </p:txBody>
      </p:sp>
      <p:pic>
        <p:nvPicPr>
          <p:cNvPr id="2" name="Google Shape;150;p2">
            <a:extLst>
              <a:ext uri="{FF2B5EF4-FFF2-40B4-BE49-F238E27FC236}">
                <a16:creationId xmlns:a16="http://schemas.microsoft.com/office/drawing/2014/main" id="{E392A250-ADB7-D650-1FB1-0A48ED3C43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4818" y="1400743"/>
            <a:ext cx="1123611" cy="7728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Google Shape;142;p2">
            <a:extLst>
              <a:ext uri="{FF2B5EF4-FFF2-40B4-BE49-F238E27FC236}">
                <a16:creationId xmlns:a16="http://schemas.microsoft.com/office/drawing/2014/main" id="{40D893F8-0FFD-6F07-8A8F-175295E45AD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484" t="11608" r="19835"/>
          <a:stretch/>
        </p:blipFill>
        <p:spPr>
          <a:xfrm>
            <a:off x="7618528" y="1422175"/>
            <a:ext cx="1151843" cy="784112"/>
          </a:xfrm>
          <a:prstGeom prst="roundRect">
            <a:avLst>
              <a:gd name="adj" fmla="val 19682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Google Shape;143;p2">
            <a:extLst>
              <a:ext uri="{FF2B5EF4-FFF2-40B4-BE49-F238E27FC236}">
                <a16:creationId xmlns:a16="http://schemas.microsoft.com/office/drawing/2014/main" id="{F3DAAC08-4D32-1ED4-AA2D-5D7CA28AE29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830" t="7368" r="-1297" b="5276"/>
          <a:stretch/>
        </p:blipFill>
        <p:spPr>
          <a:xfrm>
            <a:off x="8215496" y="337782"/>
            <a:ext cx="1251560" cy="91056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Google Shape;137;p2">
            <a:extLst>
              <a:ext uri="{FF2B5EF4-FFF2-40B4-BE49-F238E27FC236}">
                <a16:creationId xmlns:a16="http://schemas.microsoft.com/office/drawing/2014/main" id="{5298AE0B-60C6-6178-997D-333501B1CD0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02907" y="2575578"/>
            <a:ext cx="1052676" cy="78695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Google Shape;136;p2">
            <a:extLst>
              <a:ext uri="{FF2B5EF4-FFF2-40B4-BE49-F238E27FC236}">
                <a16:creationId xmlns:a16="http://schemas.microsoft.com/office/drawing/2014/main" id="{5767C0AC-4BA4-AF1A-7685-F6A41C6F889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9937" t="16311" r="25417" b="21950"/>
          <a:stretch/>
        </p:blipFill>
        <p:spPr>
          <a:xfrm>
            <a:off x="9120169" y="2567298"/>
            <a:ext cx="1050969" cy="78695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Google Shape;145;p2">
            <a:extLst>
              <a:ext uri="{FF2B5EF4-FFF2-40B4-BE49-F238E27FC236}">
                <a16:creationId xmlns:a16="http://schemas.microsoft.com/office/drawing/2014/main" id="{D4192DF2-FF37-C945-A5D8-80C19E8B562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11978" r="6849" b="12586"/>
          <a:stretch/>
        </p:blipFill>
        <p:spPr>
          <a:xfrm>
            <a:off x="8191806" y="3476912"/>
            <a:ext cx="1206182" cy="71910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Google Shape;149;p2">
            <a:extLst>
              <a:ext uri="{FF2B5EF4-FFF2-40B4-BE49-F238E27FC236}">
                <a16:creationId xmlns:a16="http://schemas.microsoft.com/office/drawing/2014/main" id="{66C1DBCB-D47F-F4EB-2D7C-D58EBED1645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42315" y="4905941"/>
            <a:ext cx="1284516" cy="89263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B65FCA0F-54AB-1D3D-F651-F8CBD11C0D64}"/>
              </a:ext>
            </a:extLst>
          </p:cNvPr>
          <p:cNvSpPr/>
          <p:nvPr/>
        </p:nvSpPr>
        <p:spPr>
          <a:xfrm>
            <a:off x="3904457" y="6499567"/>
            <a:ext cx="6603387" cy="835342"/>
          </a:xfrm>
          <a:prstGeom prst="rect">
            <a:avLst/>
          </a:prstGeom>
          <a:solidFill>
            <a:srgbClr val="4BD0FF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100" dirty="0">
              <a:solidFill>
                <a:sysClr val="windowText" lastClr="000000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E280077-6B4D-2A0B-400E-82AE8FB1062A}"/>
              </a:ext>
            </a:extLst>
          </p:cNvPr>
          <p:cNvSpPr txBox="1"/>
          <p:nvPr/>
        </p:nvSpPr>
        <p:spPr>
          <a:xfrm>
            <a:off x="4000976" y="6591778"/>
            <a:ext cx="3820160" cy="505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defTabSz="457200">
              <a:spcAft>
                <a:spcPts val="600"/>
              </a:spcAft>
              <a:buClr>
                <a:prstClr val="black"/>
              </a:buClr>
              <a:buSzPts val="900"/>
              <a:defRPr/>
            </a:pPr>
            <a:r>
              <a:rPr lang="it-IT" sz="1100">
                <a:solidFill>
                  <a:prstClr val="black"/>
                </a:solidFill>
                <a:latin typeface="Algerian" panose="04020705040A02060702" pitchFamily="82" charset="0"/>
                <a:ea typeface="Calibri"/>
                <a:cs typeface="Calibri"/>
                <a:sym typeface="Calibri"/>
              </a:rPr>
              <a:t>Indirizzo</a:t>
            </a:r>
            <a:r>
              <a:rPr lang="it-IT" sz="1100" b="1" i="1">
                <a:solidFill>
                  <a:prstClr val="black"/>
                </a:solidFill>
                <a:latin typeface="Algerian" panose="04020705040A02060702" pitchFamily="82" charset="0"/>
                <a:ea typeface="Calibri"/>
                <a:cs typeface="Calibri"/>
                <a:sym typeface="Calibri"/>
              </a:rPr>
              <a:t> </a:t>
            </a:r>
            <a:r>
              <a:rPr lang="it-IT" sz="1100">
                <a:solidFill>
                  <a:prstClr val="black"/>
                </a:solidFill>
                <a:latin typeface="Algerian" panose="04020705040A02060702" pitchFamily="82" charset="0"/>
                <a:ea typeface="Calibri"/>
                <a:cs typeface="Calibri"/>
                <a:sym typeface="Calibri"/>
              </a:rPr>
              <a:t>musicale</a:t>
            </a:r>
            <a:r>
              <a:rPr lang="it-IT" sz="1100" b="1" i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- in orario curricolare</a:t>
            </a:r>
            <a:endParaRPr lang="it-IT" sz="1600" b="1" i="1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457200">
              <a:lnSpc>
                <a:spcPts val="1320"/>
              </a:lnSpc>
              <a:spcAft>
                <a:spcPts val="1200"/>
              </a:spcAft>
              <a:buClr>
                <a:prstClr val="black"/>
              </a:buClr>
              <a:buSzPts val="900"/>
              <a:defRPr/>
            </a:pPr>
            <a:r>
              <a:rPr lang="it-IT" sz="1100" b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4 strumenti</a:t>
            </a:r>
            <a:r>
              <a:rPr lang="it-IT" sz="110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1100" b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pianoforte, percussioni, chitarra, flauto traverso</a:t>
            </a:r>
            <a:endParaRPr lang="it-IT" sz="1100" b="1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47;p2">
            <a:extLst>
              <a:ext uri="{FF2B5EF4-FFF2-40B4-BE49-F238E27FC236}">
                <a16:creationId xmlns:a16="http://schemas.microsoft.com/office/drawing/2014/main" id="{9C25A8BB-C084-CC84-FCC9-4CB18AA98DF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2442" t="21334" r="5" b="1933"/>
          <a:stretch/>
        </p:blipFill>
        <p:spPr>
          <a:xfrm>
            <a:off x="7859237" y="6680314"/>
            <a:ext cx="900249" cy="54428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Google Shape;153;p2">
            <a:extLst>
              <a:ext uri="{FF2B5EF4-FFF2-40B4-BE49-F238E27FC236}">
                <a16:creationId xmlns:a16="http://schemas.microsoft.com/office/drawing/2014/main" id="{494AD768-6657-A19A-89B4-6155CDD5632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47229" y="6571457"/>
            <a:ext cx="649514" cy="320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8BE409AF-F732-7FC1-D96A-AC8C78CA87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6028" r="5263" b="22070"/>
          <a:stretch/>
        </p:blipFill>
        <p:spPr>
          <a:xfrm>
            <a:off x="9075171" y="6571837"/>
            <a:ext cx="1197429" cy="649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Google Shape;142;g1ec681c3939_2_3">
            <a:extLst>
              <a:ext uri="{FF2B5EF4-FFF2-40B4-BE49-F238E27FC236}">
                <a16:creationId xmlns:a16="http://schemas.microsoft.com/office/drawing/2014/main" id="{24C5A615-E4EA-B658-A604-BA148E337D5E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rcRect l="18587" b="26282"/>
          <a:stretch/>
        </p:blipFill>
        <p:spPr>
          <a:xfrm>
            <a:off x="8879228" y="5472000"/>
            <a:ext cx="1262743" cy="76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Google Shape;111;p11">
            <a:extLst>
              <a:ext uri="{FF2B5EF4-FFF2-40B4-BE49-F238E27FC236}">
                <a16:creationId xmlns:a16="http://schemas.microsoft.com/office/drawing/2014/main" id="{0326F30F-13AA-89C6-5036-4AB7CBCB2109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8378" t="15225" r="12216" b="17435"/>
          <a:stretch/>
        </p:blipFill>
        <p:spPr>
          <a:xfrm>
            <a:off x="8924811" y="4601145"/>
            <a:ext cx="1238930" cy="718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683412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25693</TotalTime>
  <Words>707</Words>
  <Application>Microsoft Office PowerPoint</Application>
  <PresentationFormat>Personalizzato</PresentationFormat>
  <Paragraphs>129</Paragraphs>
  <Slides>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14" baseType="lpstr">
      <vt:lpstr>Algerian</vt:lpstr>
      <vt:lpstr>Arial</vt:lpstr>
      <vt:lpstr>Arial Black</vt:lpstr>
      <vt:lpstr>Bahnschrift SemiBold Condensed</vt:lpstr>
      <vt:lpstr>Calibri</vt:lpstr>
      <vt:lpstr>Calibri Light</vt:lpstr>
      <vt:lpstr>Carlito</vt:lpstr>
      <vt:lpstr>Eras Demi ITC</vt:lpstr>
      <vt:lpstr>Noto Sans Symbols</vt:lpstr>
      <vt:lpstr>Times New Roman</vt:lpstr>
      <vt:lpstr>Verdana</vt:lpstr>
      <vt:lpstr>Tema di Office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Marilisa</dc:creator>
  <cp:lastModifiedBy>Mari Lisa</cp:lastModifiedBy>
  <cp:revision>108</cp:revision>
  <cp:lastPrinted>2024-11-15T16:25:26Z</cp:lastPrinted>
  <dcterms:created xsi:type="dcterms:W3CDTF">2021-11-05T19:31:11Z</dcterms:created>
  <dcterms:modified xsi:type="dcterms:W3CDTF">2024-11-15T16:38:31Z</dcterms:modified>
</cp:coreProperties>
</file>