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9906000" type="A4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A21"/>
    <a:srgbClr val="00FA71"/>
    <a:srgbClr val="07C141"/>
    <a:srgbClr val="FF0000"/>
    <a:srgbClr val="DA251C"/>
    <a:srgbClr val="FF3300"/>
    <a:srgbClr val="A50021"/>
    <a:srgbClr val="FF5050"/>
    <a:srgbClr val="F545E4"/>
    <a:srgbClr val="DE0C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2" autoAdjust="0"/>
    <p:restoredTop sz="94660"/>
  </p:normalViewPr>
  <p:slideViewPr>
    <p:cSldViewPr snapToGrid="0">
      <p:cViewPr>
        <p:scale>
          <a:sx n="50" d="100"/>
          <a:sy n="50" d="100"/>
        </p:scale>
        <p:origin x="2472" y="-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006D-6BF3-4225-9F82-127B696594DD}" type="datetimeFigureOut">
              <a:rPr lang="it-IT" smtClean="0"/>
              <a:t>13/11/2024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954D-EDCE-4127-B214-B0B9F947E4A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7070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006D-6BF3-4225-9F82-127B696594DD}" type="datetimeFigureOut">
              <a:rPr lang="it-IT" smtClean="0"/>
              <a:t>13/11/2024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954D-EDCE-4127-B214-B0B9F947E4A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9491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006D-6BF3-4225-9F82-127B696594DD}" type="datetimeFigureOut">
              <a:rPr lang="it-IT" smtClean="0"/>
              <a:t>13/11/2024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954D-EDCE-4127-B214-B0B9F947E4A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6870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006D-6BF3-4225-9F82-127B696594DD}" type="datetimeFigureOut">
              <a:rPr lang="it-IT" smtClean="0"/>
              <a:t>13/11/2024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954D-EDCE-4127-B214-B0B9F947E4A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9777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006D-6BF3-4225-9F82-127B696594DD}" type="datetimeFigureOut">
              <a:rPr lang="it-IT" smtClean="0"/>
              <a:t>13/11/2024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954D-EDCE-4127-B214-B0B9F947E4A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8088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006D-6BF3-4225-9F82-127B696594DD}" type="datetimeFigureOut">
              <a:rPr lang="it-IT" smtClean="0"/>
              <a:t>13/11/2024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954D-EDCE-4127-B214-B0B9F947E4A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3416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006D-6BF3-4225-9F82-127B696594DD}" type="datetimeFigureOut">
              <a:rPr lang="it-IT" smtClean="0"/>
              <a:t>13/11/2024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954D-EDCE-4127-B214-B0B9F947E4A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6710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006D-6BF3-4225-9F82-127B696594DD}" type="datetimeFigureOut">
              <a:rPr lang="it-IT" smtClean="0"/>
              <a:t>13/11/2024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954D-EDCE-4127-B214-B0B9F947E4A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823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006D-6BF3-4225-9F82-127B696594DD}" type="datetimeFigureOut">
              <a:rPr lang="it-IT" smtClean="0"/>
              <a:t>13/11/2024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954D-EDCE-4127-B214-B0B9F947E4A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9479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006D-6BF3-4225-9F82-127B696594DD}" type="datetimeFigureOut">
              <a:rPr lang="it-IT" smtClean="0"/>
              <a:t>13/11/2024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954D-EDCE-4127-B214-B0B9F947E4A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6476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006D-6BF3-4225-9F82-127B696594DD}" type="datetimeFigureOut">
              <a:rPr lang="it-IT" smtClean="0"/>
              <a:t>13/11/2024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954D-EDCE-4127-B214-B0B9F947E4A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7322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E006D-6BF3-4225-9F82-127B696594DD}" type="datetimeFigureOut">
              <a:rPr lang="it-IT" smtClean="0"/>
              <a:t>13/11/2024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5954D-EDCE-4127-B214-B0B9F947E4A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8889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o 20">
            <a:extLst>
              <a:ext uri="{FF2B5EF4-FFF2-40B4-BE49-F238E27FC236}">
                <a16:creationId xmlns:a16="http://schemas.microsoft.com/office/drawing/2014/main" id="{424D0ED0-4C18-D13A-850C-28B4AE65E49E}"/>
              </a:ext>
            </a:extLst>
          </p:cNvPr>
          <p:cNvGrpSpPr/>
          <p:nvPr/>
        </p:nvGrpSpPr>
        <p:grpSpPr>
          <a:xfrm rot="20841640">
            <a:off x="157316" y="2921387"/>
            <a:ext cx="2874550" cy="1756248"/>
            <a:chOff x="7162800" y="4774050"/>
            <a:chExt cx="4679414" cy="3124237"/>
          </a:xfrm>
        </p:grpSpPr>
        <p:sp>
          <p:nvSpPr>
            <p:cNvPr id="23" name="Ovale 22">
              <a:extLst>
                <a:ext uri="{FF2B5EF4-FFF2-40B4-BE49-F238E27FC236}">
                  <a16:creationId xmlns:a16="http://schemas.microsoft.com/office/drawing/2014/main" id="{6079E981-6761-6A6F-41C8-ACDA33ED9299}"/>
                </a:ext>
              </a:extLst>
            </p:cNvPr>
            <p:cNvSpPr/>
            <p:nvPr/>
          </p:nvSpPr>
          <p:spPr>
            <a:xfrm>
              <a:off x="7162800" y="4774050"/>
              <a:ext cx="4679414" cy="3124237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24" name="Immagine 23">
              <a:extLst>
                <a:ext uri="{FF2B5EF4-FFF2-40B4-BE49-F238E27FC236}">
                  <a16:creationId xmlns:a16="http://schemas.microsoft.com/office/drawing/2014/main" id="{7ED7F7B8-541A-EC6D-ECC6-99316873D01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94" t="10071" r="6118" b="9623"/>
            <a:stretch/>
          </p:blipFill>
          <p:spPr>
            <a:xfrm>
              <a:off x="7876439" y="5315497"/>
              <a:ext cx="3339548" cy="2060915"/>
            </a:xfrm>
            <a:prstGeom prst="rect">
              <a:avLst/>
            </a:prstGeom>
          </p:spPr>
        </p:pic>
      </p:grpSp>
      <p:sp>
        <p:nvSpPr>
          <p:cNvPr id="46" name="Input manuale 45">
            <a:extLst>
              <a:ext uri="{FF2B5EF4-FFF2-40B4-BE49-F238E27FC236}">
                <a16:creationId xmlns:a16="http://schemas.microsoft.com/office/drawing/2014/main" id="{C46CB214-C83A-4BD0-AED5-91A5BA5764DF}"/>
              </a:ext>
            </a:extLst>
          </p:cNvPr>
          <p:cNvSpPr/>
          <p:nvPr/>
        </p:nvSpPr>
        <p:spPr>
          <a:xfrm rot="5400000" flipH="1" flipV="1">
            <a:off x="-332135" y="2720000"/>
            <a:ext cx="9893617" cy="4435675"/>
          </a:xfrm>
          <a:prstGeom prst="flowChartManualInput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06F276B5-BA7D-4356-87B2-F146B6896A8C}"/>
              </a:ext>
            </a:extLst>
          </p:cNvPr>
          <p:cNvCxnSpPr>
            <a:cxnSpLocks/>
          </p:cNvCxnSpPr>
          <p:nvPr/>
        </p:nvCxnSpPr>
        <p:spPr>
          <a:xfrm>
            <a:off x="2352167" y="-56605"/>
            <a:ext cx="931639" cy="9988884"/>
          </a:xfrm>
          <a:prstGeom prst="line">
            <a:avLst/>
          </a:prstGeom>
          <a:ln w="1270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e 13">
            <a:extLst>
              <a:ext uri="{FF2B5EF4-FFF2-40B4-BE49-F238E27FC236}">
                <a16:creationId xmlns:a16="http://schemas.microsoft.com/office/drawing/2014/main" id="{8ECB24EE-8551-6626-D3C6-8866018C3AE3}"/>
              </a:ext>
            </a:extLst>
          </p:cNvPr>
          <p:cNvSpPr/>
          <p:nvPr/>
        </p:nvSpPr>
        <p:spPr>
          <a:xfrm>
            <a:off x="0" y="4940300"/>
            <a:ext cx="3149600" cy="2501900"/>
          </a:xfrm>
          <a:prstGeom prst="ellipse">
            <a:avLst/>
          </a:prstGeom>
          <a:solidFill>
            <a:srgbClr val="07C14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3" name="Gruppo 2">
            <a:extLst>
              <a:ext uri="{FF2B5EF4-FFF2-40B4-BE49-F238E27FC236}">
                <a16:creationId xmlns:a16="http://schemas.microsoft.com/office/drawing/2014/main" id="{90E53F06-9745-ED8F-FB27-0EF425BB51EF}"/>
              </a:ext>
            </a:extLst>
          </p:cNvPr>
          <p:cNvGrpSpPr/>
          <p:nvPr/>
        </p:nvGrpSpPr>
        <p:grpSpPr>
          <a:xfrm>
            <a:off x="270193" y="12383"/>
            <a:ext cx="6414008" cy="1567390"/>
            <a:chOff x="270193" y="12383"/>
            <a:chExt cx="6414008" cy="1567390"/>
          </a:xfrm>
        </p:grpSpPr>
        <p:sp>
          <p:nvSpPr>
            <p:cNvPr id="4" name="Rettangolo con angoli arrotondati 3">
              <a:extLst>
                <a:ext uri="{FF2B5EF4-FFF2-40B4-BE49-F238E27FC236}">
                  <a16:creationId xmlns:a16="http://schemas.microsoft.com/office/drawing/2014/main" id="{C0F86228-33E6-CBEF-B7B8-9EC482472C7D}"/>
                </a:ext>
              </a:extLst>
            </p:cNvPr>
            <p:cNvSpPr/>
            <p:nvPr/>
          </p:nvSpPr>
          <p:spPr>
            <a:xfrm>
              <a:off x="270193" y="185180"/>
              <a:ext cx="6404801" cy="697519"/>
            </a:xfrm>
            <a:prstGeom prst="roundRect">
              <a:avLst/>
            </a:prstGeom>
            <a:solidFill>
              <a:srgbClr val="FFD0C5"/>
            </a:solidFill>
            <a:ln>
              <a:solidFill>
                <a:srgbClr val="FFCEC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" name="CasellaDiTesto 4">
              <a:extLst>
                <a:ext uri="{FF2B5EF4-FFF2-40B4-BE49-F238E27FC236}">
                  <a16:creationId xmlns:a16="http://schemas.microsoft.com/office/drawing/2014/main" id="{08A3BCBA-E882-3203-DF5B-B5CDD92500C9}"/>
                </a:ext>
              </a:extLst>
            </p:cNvPr>
            <p:cNvSpPr txBox="1"/>
            <p:nvPr/>
          </p:nvSpPr>
          <p:spPr>
            <a:xfrm>
              <a:off x="1283010" y="97239"/>
              <a:ext cx="485158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000" dirty="0">
                  <a:latin typeface="Algerian" panose="04020705040A02060702" pitchFamily="82" charset="0"/>
                </a:rPr>
                <a:t>I. C. Velletri Nord</a:t>
              </a:r>
            </a:p>
          </p:txBody>
        </p:sp>
        <p:sp>
          <p:nvSpPr>
            <p:cNvPr id="6" name="Mezza cornice 5">
              <a:extLst>
                <a:ext uri="{FF2B5EF4-FFF2-40B4-BE49-F238E27FC236}">
                  <a16:creationId xmlns:a16="http://schemas.microsoft.com/office/drawing/2014/main" id="{C3988836-DAAF-3CC8-423C-50E91D4DDFB5}"/>
                </a:ext>
              </a:extLst>
            </p:cNvPr>
            <p:cNvSpPr/>
            <p:nvPr/>
          </p:nvSpPr>
          <p:spPr>
            <a:xfrm>
              <a:off x="815721" y="12383"/>
              <a:ext cx="295636" cy="1567390"/>
            </a:xfrm>
            <a:prstGeom prst="halfFrame">
              <a:avLst>
                <a:gd name="adj1" fmla="val 18748"/>
                <a:gd name="adj2" fmla="val 27537"/>
              </a:avLst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  <p:sp>
          <p:nvSpPr>
            <p:cNvPr id="7" name="Mezza cornice 6">
              <a:extLst>
                <a:ext uri="{FF2B5EF4-FFF2-40B4-BE49-F238E27FC236}">
                  <a16:creationId xmlns:a16="http://schemas.microsoft.com/office/drawing/2014/main" id="{81425BF4-A2F9-93B3-9B6F-698B9FD16385}"/>
                </a:ext>
              </a:extLst>
            </p:cNvPr>
            <p:cNvSpPr/>
            <p:nvPr/>
          </p:nvSpPr>
          <p:spPr>
            <a:xfrm rot="10800000">
              <a:off x="6274873" y="77575"/>
              <a:ext cx="409328" cy="937043"/>
            </a:xfrm>
            <a:prstGeom prst="halfFrame">
              <a:avLst>
                <a:gd name="adj1" fmla="val 19308"/>
                <a:gd name="adj2" fmla="val 23984"/>
              </a:avLst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  <p:sp>
          <p:nvSpPr>
            <p:cNvPr id="8" name="Mezza cornice 7">
              <a:extLst>
                <a:ext uri="{FF2B5EF4-FFF2-40B4-BE49-F238E27FC236}">
                  <a16:creationId xmlns:a16="http://schemas.microsoft.com/office/drawing/2014/main" id="{EC465356-DABA-C995-A87A-7BA898E01029}"/>
                </a:ext>
              </a:extLst>
            </p:cNvPr>
            <p:cNvSpPr/>
            <p:nvPr/>
          </p:nvSpPr>
          <p:spPr>
            <a:xfrm rot="10800000" flipV="1">
              <a:off x="6250056" y="77745"/>
              <a:ext cx="424938" cy="770300"/>
            </a:xfrm>
            <a:prstGeom prst="halfFrame">
              <a:avLst>
                <a:gd name="adj1" fmla="val 19308"/>
                <a:gd name="adj2" fmla="val 23984"/>
              </a:avLst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</p:grpSp>
      <p:grpSp>
        <p:nvGrpSpPr>
          <p:cNvPr id="9" name="Gruppo 8">
            <a:extLst>
              <a:ext uri="{FF2B5EF4-FFF2-40B4-BE49-F238E27FC236}">
                <a16:creationId xmlns:a16="http://schemas.microsoft.com/office/drawing/2014/main" id="{8238927D-AFD4-311B-C444-9E95909870F2}"/>
              </a:ext>
            </a:extLst>
          </p:cNvPr>
          <p:cNvGrpSpPr/>
          <p:nvPr/>
        </p:nvGrpSpPr>
        <p:grpSpPr>
          <a:xfrm rot="21259587">
            <a:off x="31327" y="848186"/>
            <a:ext cx="3427694" cy="2002054"/>
            <a:chOff x="0" y="3848481"/>
            <a:chExt cx="7819599" cy="344641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10" name="Immagine 9">
              <a:extLst>
                <a:ext uri="{FF2B5EF4-FFF2-40B4-BE49-F238E27FC236}">
                  <a16:creationId xmlns:a16="http://schemas.microsoft.com/office/drawing/2014/main" id="{654BFD35-3305-47F5-62FB-8B22891FA89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3848481"/>
              <a:ext cx="6858000" cy="2209038"/>
            </a:xfrm>
            <a:prstGeom prst="rect">
              <a:avLst/>
            </a:prstGeom>
          </p:spPr>
        </p:pic>
        <p:pic>
          <p:nvPicPr>
            <p:cNvPr id="11" name="Immagine 10">
              <a:extLst>
                <a:ext uri="{FF2B5EF4-FFF2-40B4-BE49-F238E27FC236}">
                  <a16:creationId xmlns:a16="http://schemas.microsoft.com/office/drawing/2014/main" id="{C9FF581F-AAB6-54E3-ECB2-B16F3EF3DF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61599" y="4769998"/>
              <a:ext cx="6858000" cy="2524901"/>
            </a:xfrm>
            <a:prstGeom prst="rect">
              <a:avLst/>
            </a:prstGeom>
          </p:spPr>
        </p:pic>
      </p:grpSp>
      <p:sp>
        <p:nvSpPr>
          <p:cNvPr id="16" name="Rettangolo 15">
            <a:extLst>
              <a:ext uri="{FF2B5EF4-FFF2-40B4-BE49-F238E27FC236}">
                <a16:creationId xmlns:a16="http://schemas.microsoft.com/office/drawing/2014/main" id="{1744EC73-A278-9096-9732-2489E920FFC5}"/>
              </a:ext>
            </a:extLst>
          </p:cNvPr>
          <p:cNvSpPr/>
          <p:nvPr/>
        </p:nvSpPr>
        <p:spPr>
          <a:xfrm rot="963701">
            <a:off x="4458278" y="962301"/>
            <a:ext cx="2001783" cy="923330"/>
          </a:xfrm>
          <a:prstGeom prst="rect">
            <a:avLst/>
          </a:prstGeom>
          <a:gradFill flip="none" rotWithShape="1">
            <a:gsLst>
              <a:gs pos="0">
                <a:srgbClr val="FF6600">
                  <a:tint val="66000"/>
                  <a:satMod val="160000"/>
                </a:srgbClr>
              </a:gs>
              <a:gs pos="50000">
                <a:srgbClr val="FF6600">
                  <a:tint val="44500"/>
                  <a:satMod val="160000"/>
                </a:srgbClr>
              </a:gs>
              <a:gs pos="100000">
                <a:srgbClr val="FF66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>
            <a:spAutoFit/>
          </a:bodyPr>
          <a:lstStyle/>
          <a:p>
            <a:pPr lvl="0"/>
            <a:r>
              <a:rPr lang="it-IT" sz="5400" dirty="0">
                <a:solidFill>
                  <a:srgbClr val="FF0000"/>
                </a:solidFill>
                <a:latin typeface="Algerian" panose="04020705040A02060702" pitchFamily="82" charset="0"/>
              </a:rPr>
              <a:t>2025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4B721305-95A0-CE7E-A1BB-12F7D315763A}"/>
              </a:ext>
            </a:extLst>
          </p:cNvPr>
          <p:cNvSpPr txBox="1"/>
          <p:nvPr/>
        </p:nvSpPr>
        <p:spPr>
          <a:xfrm>
            <a:off x="3123239" y="1862491"/>
            <a:ext cx="334723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ahnschrift SemiBold Condensed" panose="020B0502040204020203" pitchFamily="34" charset="0"/>
                <a:ea typeface="+mn-ea"/>
                <a:cs typeface="Arial" panose="020B0604020202020204" pitchFamily="34" charset="0"/>
              </a:rPr>
              <a:t>Scuola dell’infanzia e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ahnschrift SemiBold Condensed" panose="020B0502040204020203" pitchFamily="34" charset="0"/>
                <a:ea typeface="+mn-ea"/>
                <a:cs typeface="Arial" panose="020B0604020202020204" pitchFamily="34" charset="0"/>
              </a:rPr>
              <a:t>Scuola  primaria</a:t>
            </a:r>
            <a:endParaRPr lang="it-IT" sz="2400" dirty="0">
              <a:solidFill>
                <a:schemeClr val="bg1"/>
              </a:solidFill>
            </a:endParaRPr>
          </a:p>
        </p:txBody>
      </p:sp>
      <p:sp>
        <p:nvSpPr>
          <p:cNvPr id="58" name="Rettangolo 57">
            <a:extLst>
              <a:ext uri="{FF2B5EF4-FFF2-40B4-BE49-F238E27FC236}">
                <a16:creationId xmlns:a16="http://schemas.microsoft.com/office/drawing/2014/main" id="{0234F816-5956-4C4D-8F75-C3ED043E9B0D}"/>
              </a:ext>
            </a:extLst>
          </p:cNvPr>
          <p:cNvSpPr/>
          <p:nvPr/>
        </p:nvSpPr>
        <p:spPr>
          <a:xfrm>
            <a:off x="2755900" y="7495154"/>
            <a:ext cx="4009390" cy="976850"/>
          </a:xfrm>
          <a:prstGeom prst="rect">
            <a:avLst/>
          </a:prstGeom>
          <a:solidFill>
            <a:srgbClr val="F7F200"/>
          </a:solidFill>
          <a:ln w="571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b="1" dirty="0">
                <a:solidFill>
                  <a:sysClr val="windowText" lastClr="000000"/>
                </a:solidFill>
              </a:rPr>
              <a:t>CASALE </a:t>
            </a:r>
          </a:p>
          <a:p>
            <a:pPr algn="ctr"/>
            <a:r>
              <a:rPr lang="it-IT" sz="160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VENERDÌ </a:t>
            </a:r>
            <a:r>
              <a:rPr lang="it-IT" sz="16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</a:t>
            </a:r>
            <a:r>
              <a:rPr lang="it-IT" sz="160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DICEMBRE 2024ORE 17:00-19:00</a:t>
            </a:r>
          </a:p>
          <a:p>
            <a:pPr algn="ctr"/>
            <a:r>
              <a:rPr lang="it-IT" sz="16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SABATO </a:t>
            </a:r>
            <a:r>
              <a:rPr lang="it-IT" sz="1600" b="1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</a:t>
            </a:r>
            <a:r>
              <a:rPr lang="it-IT" sz="16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GENNAIO 2025 ore 10:00-12:00</a:t>
            </a:r>
          </a:p>
        </p:txBody>
      </p:sp>
      <p:sp>
        <p:nvSpPr>
          <p:cNvPr id="59" name="Rettangolo 58">
            <a:extLst>
              <a:ext uri="{FF2B5EF4-FFF2-40B4-BE49-F238E27FC236}">
                <a16:creationId xmlns:a16="http://schemas.microsoft.com/office/drawing/2014/main" id="{48804934-A291-4C79-B58A-204AA6B7FFD6}"/>
              </a:ext>
            </a:extLst>
          </p:cNvPr>
          <p:cNvSpPr/>
          <p:nvPr/>
        </p:nvSpPr>
        <p:spPr>
          <a:xfrm>
            <a:off x="2692400" y="2704604"/>
            <a:ext cx="3993873" cy="966799"/>
          </a:xfrm>
          <a:prstGeom prst="rect">
            <a:avLst/>
          </a:prstGeom>
          <a:solidFill>
            <a:srgbClr val="00FA71"/>
          </a:solidFill>
          <a:ln w="571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TEVOLA </a:t>
            </a:r>
          </a:p>
          <a:p>
            <a:pPr algn="ctr"/>
            <a:r>
              <a:rPr lang="it-IT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LUNEDÌ </a:t>
            </a:r>
            <a:r>
              <a:rPr lang="it-IT" sz="16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  <a:r>
              <a:rPr lang="it-IT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DICEMBRE 2024 ore 16:00-18:00 </a:t>
            </a:r>
          </a:p>
          <a:p>
            <a:pPr algn="ctr"/>
            <a:r>
              <a:rPr lang="it-IT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SABATO </a:t>
            </a:r>
            <a:r>
              <a:rPr lang="it-IT" sz="16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18</a:t>
            </a:r>
            <a:r>
              <a:rPr lang="it-IT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GENNAIO 2025 ore 10:00-12:00</a:t>
            </a:r>
          </a:p>
        </p:txBody>
      </p:sp>
      <p:sp>
        <p:nvSpPr>
          <p:cNvPr id="60" name="Rettangolo 59">
            <a:extLst>
              <a:ext uri="{FF2B5EF4-FFF2-40B4-BE49-F238E27FC236}">
                <a16:creationId xmlns:a16="http://schemas.microsoft.com/office/drawing/2014/main" id="{1AF7CEB9-7381-4D6F-B7B3-1CDFBD1D3587}"/>
              </a:ext>
            </a:extLst>
          </p:cNvPr>
          <p:cNvSpPr/>
          <p:nvPr/>
        </p:nvSpPr>
        <p:spPr>
          <a:xfrm>
            <a:off x="2755900" y="8652526"/>
            <a:ext cx="3985260" cy="1036470"/>
          </a:xfrm>
          <a:prstGeom prst="rect">
            <a:avLst/>
          </a:prstGeom>
          <a:solidFill>
            <a:srgbClr val="F545E4"/>
          </a:solidFill>
          <a:ln w="571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ysClr val="windowText" lastClr="000000"/>
                </a:solidFill>
              </a:rPr>
              <a:t>FONTANA DELLA ROSA</a:t>
            </a:r>
          </a:p>
          <a:p>
            <a:pPr algn="ctr"/>
            <a:r>
              <a:rPr lang="it-IT" sz="160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SABATO </a:t>
            </a:r>
            <a:r>
              <a:rPr lang="it-IT" sz="16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</a:t>
            </a:r>
            <a:r>
              <a:rPr lang="it-IT" sz="160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DICEMBRE 2024 ORE 10:00-12:00</a:t>
            </a:r>
          </a:p>
          <a:p>
            <a:pPr algn="ctr"/>
            <a:r>
              <a:rPr lang="it-IT" sz="16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SABATO </a:t>
            </a:r>
            <a:r>
              <a:rPr lang="it-IT" sz="1600" b="1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</a:t>
            </a:r>
            <a:r>
              <a:rPr lang="it-IT" sz="16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GENNAIO 2025 ore 10:00-12:00</a:t>
            </a:r>
            <a:r>
              <a:rPr lang="it-IT" sz="160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62" name="Rettangolo 61">
            <a:extLst>
              <a:ext uri="{FF2B5EF4-FFF2-40B4-BE49-F238E27FC236}">
                <a16:creationId xmlns:a16="http://schemas.microsoft.com/office/drawing/2014/main" id="{573358BE-49FD-4B10-90D2-700AA5368118}"/>
              </a:ext>
            </a:extLst>
          </p:cNvPr>
          <p:cNvSpPr/>
          <p:nvPr/>
        </p:nvSpPr>
        <p:spPr>
          <a:xfrm>
            <a:off x="2794000" y="6308755"/>
            <a:ext cx="3960177" cy="985731"/>
          </a:xfrm>
          <a:prstGeom prst="rect">
            <a:avLst/>
          </a:prstGeom>
          <a:solidFill>
            <a:srgbClr val="00B0F0"/>
          </a:solidFill>
          <a:ln w="571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ysClr val="windowText" lastClr="000000"/>
                </a:solidFill>
              </a:rPr>
              <a:t>COLONNELLA</a:t>
            </a:r>
          </a:p>
          <a:p>
            <a:pPr algn="ctr"/>
            <a:r>
              <a:rPr lang="it-IT" sz="160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GIOVEDÌ </a:t>
            </a:r>
            <a:r>
              <a:rPr lang="it-IT" sz="16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r>
              <a:rPr lang="it-IT" sz="160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DICEMBRE 2024 ORE 16:00-18:00</a:t>
            </a:r>
          </a:p>
          <a:p>
            <a:pPr algn="ctr"/>
            <a:r>
              <a:rPr lang="it-IT" sz="16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SABATO </a:t>
            </a:r>
            <a:r>
              <a:rPr lang="it-IT" sz="1600" b="1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</a:t>
            </a:r>
            <a:r>
              <a:rPr lang="it-IT" sz="16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GENNAIO 2025 ore 10:00-12:00</a:t>
            </a:r>
          </a:p>
        </p:txBody>
      </p:sp>
      <p:sp>
        <p:nvSpPr>
          <p:cNvPr id="61" name="Rettangolo 60">
            <a:extLst>
              <a:ext uri="{FF2B5EF4-FFF2-40B4-BE49-F238E27FC236}">
                <a16:creationId xmlns:a16="http://schemas.microsoft.com/office/drawing/2014/main" id="{8F364067-EEDD-46E5-9E79-43D3AAC89505}"/>
              </a:ext>
            </a:extLst>
          </p:cNvPr>
          <p:cNvSpPr/>
          <p:nvPr/>
        </p:nvSpPr>
        <p:spPr>
          <a:xfrm>
            <a:off x="2743200" y="5031961"/>
            <a:ext cx="3958590" cy="1007166"/>
          </a:xfrm>
          <a:prstGeom prst="rect">
            <a:avLst/>
          </a:prstGeom>
          <a:solidFill>
            <a:srgbClr val="FFC000"/>
          </a:solidFill>
          <a:ln w="571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b="1" dirty="0">
                <a:solidFill>
                  <a:sysClr val="windowText" lastClr="000000"/>
                </a:solidFill>
              </a:rPr>
              <a:t>SAN GIUSEPPE</a:t>
            </a:r>
          </a:p>
          <a:p>
            <a:pPr algn="ctr"/>
            <a:r>
              <a:rPr lang="it-IT" sz="1500" dirty="0">
                <a:solidFill>
                  <a:sysClr val="windowText" lastClr="000000"/>
                </a:solidFill>
              </a:rPr>
              <a:t>MERCOLEDÌ </a:t>
            </a:r>
            <a:r>
              <a:rPr lang="it-IT" sz="1500" b="1" dirty="0">
                <a:solidFill>
                  <a:sysClr val="windowText" lastClr="000000"/>
                </a:solidFill>
              </a:rPr>
              <a:t>11</a:t>
            </a:r>
            <a:r>
              <a:rPr lang="it-IT" sz="1500" dirty="0">
                <a:solidFill>
                  <a:sysClr val="windowText" lastClr="000000"/>
                </a:solidFill>
              </a:rPr>
              <a:t> DICEMBRE 2024 ore 16:00-18:00</a:t>
            </a:r>
          </a:p>
          <a:p>
            <a:pPr algn="ctr"/>
            <a:r>
              <a:rPr lang="it-IT" sz="1500" dirty="0">
                <a:ln w="0"/>
                <a:solidFill>
                  <a:schemeClr val="tx1"/>
                </a:solidFill>
              </a:rPr>
              <a:t>SABATO </a:t>
            </a:r>
            <a:r>
              <a:rPr lang="it-IT" sz="1500" b="1" dirty="0">
                <a:ln w="0"/>
                <a:solidFill>
                  <a:schemeClr val="tx1"/>
                </a:solidFill>
              </a:rPr>
              <a:t>18</a:t>
            </a:r>
            <a:r>
              <a:rPr lang="it-IT" sz="1500" dirty="0">
                <a:ln w="0"/>
                <a:solidFill>
                  <a:schemeClr val="tx1"/>
                </a:solidFill>
              </a:rPr>
              <a:t> GENNAIO 2025 ore 10:00-12:00</a:t>
            </a:r>
            <a:endParaRPr lang="it-IT" sz="1500" dirty="0">
              <a:solidFill>
                <a:sysClr val="windowText" lastClr="000000"/>
              </a:solidFill>
            </a:endParaRPr>
          </a:p>
        </p:txBody>
      </p:sp>
      <p:sp>
        <p:nvSpPr>
          <p:cNvPr id="66" name="Rettangolo 65">
            <a:extLst>
              <a:ext uri="{FF2B5EF4-FFF2-40B4-BE49-F238E27FC236}">
                <a16:creationId xmlns:a16="http://schemas.microsoft.com/office/drawing/2014/main" id="{9429C187-95CF-4F91-842C-454133224898}"/>
              </a:ext>
            </a:extLst>
          </p:cNvPr>
          <p:cNvSpPr/>
          <p:nvPr/>
        </p:nvSpPr>
        <p:spPr>
          <a:xfrm>
            <a:off x="2717800" y="3843205"/>
            <a:ext cx="3971290" cy="999968"/>
          </a:xfrm>
          <a:prstGeom prst="rect">
            <a:avLst/>
          </a:prstGeom>
          <a:solidFill>
            <a:srgbClr val="FF5050"/>
          </a:solidFill>
          <a:ln w="571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n w="0"/>
                <a:solidFill>
                  <a:schemeClr val="tx1"/>
                </a:solidFill>
              </a:rPr>
              <a:t>COLLE OTTONE </a:t>
            </a:r>
          </a:p>
          <a:p>
            <a:pPr algn="ctr"/>
            <a:r>
              <a:rPr lang="it-IT" sz="16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MARTEDÌ </a:t>
            </a:r>
            <a:r>
              <a:rPr lang="it-IT" sz="1600" b="1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it-IT" sz="16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DICEMBRE 2024 ore 16:00-18:00</a:t>
            </a:r>
          </a:p>
          <a:p>
            <a:pPr algn="ctr"/>
            <a:r>
              <a:rPr lang="it-IT" sz="16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SABATO </a:t>
            </a:r>
            <a:r>
              <a:rPr lang="it-IT" sz="1600" b="1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</a:t>
            </a:r>
            <a:r>
              <a:rPr lang="it-IT" sz="160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GENNAIO 2025 ore 10:00-12:00</a:t>
            </a:r>
          </a:p>
        </p:txBody>
      </p:sp>
      <p:sp>
        <p:nvSpPr>
          <p:cNvPr id="68" name="CasellaDiTesto 67">
            <a:extLst>
              <a:ext uri="{FF2B5EF4-FFF2-40B4-BE49-F238E27FC236}">
                <a16:creationId xmlns:a16="http://schemas.microsoft.com/office/drawing/2014/main" id="{909BC6EB-459C-441F-AFF2-E6DA30C41F8F}"/>
              </a:ext>
            </a:extLst>
          </p:cNvPr>
          <p:cNvSpPr txBox="1"/>
          <p:nvPr/>
        </p:nvSpPr>
        <p:spPr>
          <a:xfrm>
            <a:off x="0" y="7604085"/>
            <a:ext cx="27051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sz="1600" b="1" dirty="0">
                <a:solidFill>
                  <a:schemeClr val="bg1"/>
                </a:solidFill>
              </a:rPr>
              <a:t>INDIRIZZO MUSICALE</a:t>
            </a:r>
            <a:r>
              <a:rPr lang="it-IT" sz="2000" b="1" dirty="0">
                <a:solidFill>
                  <a:schemeClr val="bg1"/>
                </a:solidFill>
              </a:rPr>
              <a:t>:</a:t>
            </a:r>
          </a:p>
          <a:p>
            <a:pPr lvl="0" algn="ctr"/>
            <a:r>
              <a:rPr lang="it-IT" sz="1600" b="1" dirty="0">
                <a:solidFill>
                  <a:schemeClr val="bg1"/>
                </a:solidFill>
              </a:rPr>
              <a:t> 16-17-18 -20  dicembre2024 </a:t>
            </a:r>
          </a:p>
          <a:p>
            <a:pPr lvl="0" algn="ctr"/>
            <a:r>
              <a:rPr lang="it-IT" sz="1600" b="1" dirty="0">
                <a:solidFill>
                  <a:schemeClr val="bg1"/>
                </a:solidFill>
              </a:rPr>
              <a:t>ore 16:30/18:30</a:t>
            </a:r>
          </a:p>
          <a:p>
            <a:pPr algn="ctr"/>
            <a:r>
              <a:rPr lang="it-IT" sz="1600" b="1" dirty="0">
                <a:solidFill>
                  <a:schemeClr val="bg1"/>
                </a:solidFill>
              </a:rPr>
              <a:t>13-14-15 - 17 gennaio 2025 </a:t>
            </a:r>
          </a:p>
          <a:p>
            <a:pPr algn="ctr"/>
            <a:r>
              <a:rPr lang="it-IT" sz="1600" b="1" dirty="0">
                <a:solidFill>
                  <a:schemeClr val="bg1"/>
                </a:solidFill>
              </a:rPr>
              <a:t>ore 16:30/18:30 </a:t>
            </a:r>
          </a:p>
          <a:p>
            <a:endParaRPr lang="it-IT" dirty="0"/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E68263F1-6C8E-4506-B9B6-3D4CB0F73F2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900" y="8938306"/>
            <a:ext cx="1460500" cy="725382"/>
          </a:xfrm>
          <a:prstGeom prst="rect">
            <a:avLst/>
          </a:prstGeom>
        </p:spPr>
      </p:pic>
      <p:sp>
        <p:nvSpPr>
          <p:cNvPr id="17" name="Rectangle 1">
            <a:extLst>
              <a:ext uri="{FF2B5EF4-FFF2-40B4-BE49-F238E27FC236}">
                <a16:creationId xmlns:a16="http://schemas.microsoft.com/office/drawing/2014/main" id="{73BE92E9-5B75-403A-A443-44544724C3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9" name="Rectangle 2">
            <a:extLst>
              <a:ext uri="{FF2B5EF4-FFF2-40B4-BE49-F238E27FC236}">
                <a16:creationId xmlns:a16="http://schemas.microsoft.com/office/drawing/2014/main" id="{95A9D3CA-4B8A-4191-8413-A828E3B140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8982AF4E-ED15-44A8-8D0F-94625164B3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048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5" name="Rectangle 1">
            <a:extLst>
              <a:ext uri="{FF2B5EF4-FFF2-40B4-BE49-F238E27FC236}">
                <a16:creationId xmlns:a16="http://schemas.microsoft.com/office/drawing/2014/main" id="{6E0DA2A4-C526-9C0D-315A-7460692C4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572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61BEACA7-5B90-DEA5-6064-DAEE65292B1A}"/>
              </a:ext>
            </a:extLst>
          </p:cNvPr>
          <p:cNvSpPr txBox="1"/>
          <p:nvPr/>
        </p:nvSpPr>
        <p:spPr>
          <a:xfrm>
            <a:off x="-88900" y="5204446"/>
            <a:ext cx="362755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it-IT" sz="1600" b="1" dirty="0">
                <a:solidFill>
                  <a:schemeClr val="bg1"/>
                </a:solidFill>
              </a:rPr>
              <a:t>SCUOLA SECONDARIA </a:t>
            </a:r>
          </a:p>
          <a:p>
            <a:pPr algn="ctr">
              <a:defRPr/>
            </a:pPr>
            <a:r>
              <a:rPr lang="it-IT" sz="1600" b="1" dirty="0">
                <a:solidFill>
                  <a:schemeClr val="bg1"/>
                </a:solidFill>
              </a:rPr>
              <a:t>DI I GRADO </a:t>
            </a:r>
          </a:p>
          <a:p>
            <a:pPr algn="ctr">
              <a:defRPr/>
            </a:pPr>
            <a:r>
              <a:rPr lang="it-IT" sz="1600" b="1" dirty="0">
                <a:solidFill>
                  <a:schemeClr val="bg1"/>
                </a:solidFill>
              </a:rPr>
              <a:t>«AURELIO MARIANI»</a:t>
            </a:r>
          </a:p>
          <a:p>
            <a:pPr algn="ctr"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 percorso ad </a:t>
            </a:r>
          </a:p>
          <a:p>
            <a:pPr algn="ctr"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indirizzo musicale</a:t>
            </a:r>
          </a:p>
          <a:p>
            <a:pPr algn="ctr"/>
            <a:r>
              <a:rPr lang="it-IT" sz="1600" dirty="0">
                <a:ln w="0"/>
                <a:solidFill>
                  <a:schemeClr val="bg1"/>
                </a:solidFill>
              </a:rPr>
              <a:t>SABATO </a:t>
            </a:r>
            <a:r>
              <a:rPr lang="it-IT" sz="1600" b="1" dirty="0">
                <a:ln w="0"/>
                <a:solidFill>
                  <a:schemeClr val="bg1"/>
                </a:solidFill>
              </a:rPr>
              <a:t>14</a:t>
            </a:r>
            <a:r>
              <a:rPr lang="it-IT" sz="1600" dirty="0">
                <a:ln w="0"/>
                <a:solidFill>
                  <a:schemeClr val="bg1"/>
                </a:solidFill>
              </a:rPr>
              <a:t> DICEMBRE </a:t>
            </a:r>
            <a:endParaRPr lang="it-IT" sz="1600" dirty="0">
              <a:solidFill>
                <a:schemeClr val="bg1"/>
              </a:solidFill>
            </a:endParaRPr>
          </a:p>
          <a:p>
            <a:pPr algn="ctr"/>
            <a:r>
              <a:rPr lang="it-IT" sz="1600" dirty="0">
                <a:ln w="0"/>
                <a:solidFill>
                  <a:schemeClr val="bg1"/>
                </a:solidFill>
              </a:rPr>
              <a:t>SABATO </a:t>
            </a:r>
            <a:r>
              <a:rPr lang="it-IT" sz="1600" b="1" dirty="0">
                <a:ln w="0"/>
                <a:solidFill>
                  <a:schemeClr val="bg1"/>
                </a:solidFill>
              </a:rPr>
              <a:t>18 </a:t>
            </a:r>
            <a:r>
              <a:rPr lang="it-IT" sz="1600" dirty="0">
                <a:ln w="0"/>
                <a:solidFill>
                  <a:schemeClr val="bg1"/>
                </a:solidFill>
              </a:rPr>
              <a:t>GENNAIO </a:t>
            </a:r>
          </a:p>
          <a:p>
            <a:pPr algn="ctr"/>
            <a:r>
              <a:rPr lang="it-IT" sz="1600" dirty="0">
                <a:ln w="0"/>
                <a:solidFill>
                  <a:schemeClr val="bg1"/>
                </a:solidFill>
              </a:rPr>
              <a:t>ore 10:00 – 12:00</a:t>
            </a:r>
            <a:endParaRPr lang="it-IT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7740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19667</TotalTime>
  <Words>134</Words>
  <Application>Microsoft Office PowerPoint</Application>
  <PresentationFormat>A4 (21x29,7 cm)</PresentationFormat>
  <Paragraphs>35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Algerian</vt:lpstr>
      <vt:lpstr>Arial</vt:lpstr>
      <vt:lpstr>Bahnschrift SemiBold Condensed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Marilisa</dc:creator>
  <cp:lastModifiedBy>Mari Lisa</cp:lastModifiedBy>
  <cp:revision>99</cp:revision>
  <cp:lastPrinted>2024-11-15T16:37:22Z</cp:lastPrinted>
  <dcterms:created xsi:type="dcterms:W3CDTF">2021-11-05T19:31:11Z</dcterms:created>
  <dcterms:modified xsi:type="dcterms:W3CDTF">2024-11-15T16:38:06Z</dcterms:modified>
</cp:coreProperties>
</file>